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7"/>
  </p:notesMasterIdLst>
  <p:sldIdLst>
    <p:sldId id="288" r:id="rId3"/>
    <p:sldId id="258" r:id="rId4"/>
    <p:sldId id="275" r:id="rId5"/>
    <p:sldId id="262" r:id="rId6"/>
    <p:sldId id="259" r:id="rId7"/>
    <p:sldId id="276" r:id="rId8"/>
    <p:sldId id="260" r:id="rId9"/>
    <p:sldId id="284" r:id="rId10"/>
    <p:sldId id="261" r:id="rId11"/>
    <p:sldId id="281" r:id="rId12"/>
    <p:sldId id="264" r:id="rId13"/>
    <p:sldId id="266" r:id="rId14"/>
    <p:sldId id="277" r:id="rId15"/>
    <p:sldId id="267" r:id="rId16"/>
    <p:sldId id="268" r:id="rId17"/>
    <p:sldId id="270" r:id="rId18"/>
    <p:sldId id="271" r:id="rId19"/>
    <p:sldId id="279" r:id="rId20"/>
    <p:sldId id="280" r:id="rId21"/>
    <p:sldId id="274" r:id="rId22"/>
    <p:sldId id="278" r:id="rId23"/>
    <p:sldId id="273" r:id="rId24"/>
    <p:sldId id="283" r:id="rId25"/>
    <p:sldId id="289" r:id="rId2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04" autoAdjust="0"/>
  </p:normalViewPr>
  <p:slideViewPr>
    <p:cSldViewPr snapToGrid="0">
      <p:cViewPr varScale="1">
        <p:scale>
          <a:sx n="77" d="100"/>
          <a:sy n="77" d="100"/>
        </p:scale>
        <p:origin x="8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0000"/>
                </a:solidFill>
              </a:rPr>
              <a:t>Затраты</a:t>
            </a:r>
            <a:r>
              <a:rPr lang="ru-RU" baseline="0" dirty="0">
                <a:solidFill>
                  <a:srgbClr val="FF0000"/>
                </a:solidFill>
              </a:rPr>
              <a:t> на АТЗ </a:t>
            </a:r>
            <a:endParaRPr lang="ru-RU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3710620754644912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7075962379702538"/>
          <c:y val="0.4853572470107903"/>
          <c:w val="0.29035148731408572"/>
          <c:h val="0.3576421697287838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rgbClr val="FF0000"/>
                </a:solidFill>
              </a:rPr>
              <a:t>Расходы на АТЗ УГАТУ в 2022 г.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FF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ED9-49E8-99B4-2C7339026E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ED9-49E8-99B4-2C7339026E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ED9-49E8-99B4-2C7339026E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ED9-49E8-99B4-2C7339026E7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Физическая охрана</c:v>
                </c:pt>
                <c:pt idx="1">
                  <c:v>Техническое обслуживание средств охранной сигнализации</c:v>
                </c:pt>
                <c:pt idx="2">
                  <c:v>Кнопки экстренного вызова нарядов Росгвардии и групп быстрого реагирования частных охранных организаций</c:v>
                </c:pt>
                <c:pt idx="3">
                  <c:v>Иные расходы на АТЗ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27352462</c:v>
                </c:pt>
                <c:pt idx="1">
                  <c:v>217200</c:v>
                </c:pt>
                <c:pt idx="2">
                  <c:v>1090332</c:v>
                </c:pt>
                <c:pt idx="3">
                  <c:v>1476892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D9-49E8-99B4-2C7339026E7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777803210645185"/>
          <c:y val="0.20882535180089068"/>
          <c:w val="0.33538049316869095"/>
          <c:h val="0.6821768683860998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0000"/>
                </a:solidFill>
              </a:rPr>
              <a:t>Расходы на АТЗ </a:t>
            </a:r>
            <a:r>
              <a:rPr lang="ru-RU" dirty="0" err="1">
                <a:solidFill>
                  <a:srgbClr val="FF0000"/>
                </a:solidFill>
              </a:rPr>
              <a:t>БашГУ</a:t>
            </a:r>
            <a:r>
              <a:rPr lang="ru-RU" dirty="0">
                <a:solidFill>
                  <a:srgbClr val="FF0000"/>
                </a:solidFill>
              </a:rPr>
              <a:t> в 2022 г.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E96-4E71-A463-534A6912F1D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E96-4E71-A463-534A6912F1D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E96-4E71-A463-534A6912F1D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E96-4E71-A463-534A6912F1DC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Физическая охрана</c:v>
                </c:pt>
                <c:pt idx="1">
                  <c:v>Техническое обслуживание средств охранной сигнализации</c:v>
                </c:pt>
                <c:pt idx="2">
                  <c:v>Кнопки экстренного вызова нарядов Росгвардии и групп быстрого реагирования частных охранных организаций</c:v>
                </c:pt>
                <c:pt idx="3">
                  <c:v>Иные расходы на АТЗ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25341366</c:v>
                </c:pt>
                <c:pt idx="1">
                  <c:v>331200</c:v>
                </c:pt>
                <c:pt idx="2">
                  <c:v>402960</c:v>
                </c:pt>
                <c:pt idx="3">
                  <c:v>654187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E96-4E71-A463-534A6912F1DC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FF0000"/>
                </a:solidFill>
              </a:rPr>
              <a:t>Затраты</a:t>
            </a:r>
            <a:r>
              <a:rPr lang="ru-RU" baseline="0" dirty="0">
                <a:solidFill>
                  <a:srgbClr val="FF0000"/>
                </a:solidFill>
              </a:rPr>
              <a:t> на АТЗ </a:t>
            </a:r>
            <a:endParaRPr lang="ru-RU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3710620754644912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7075962379702538"/>
          <c:y val="0.4853572470107903"/>
          <c:w val="0.29035148731408572"/>
          <c:h val="0.3576421697287838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586C-7036-4D76-AF45-40B2EA5806A9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D32EF-F34B-412E-8D98-C7D000470F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66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A824A-ECAA-4660-A371-1DD77E95C13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63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01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992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758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C464E-0AD6-4415-BA10-97E2DFF1647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203EE-5A49-4316-A1E6-2B88028E4D4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91" y="117399"/>
            <a:ext cx="2784495" cy="63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8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997F20-B189-B49C-E508-4DC3AECE10C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08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AFB311-1B76-CB01-1FFC-E0D44BA48083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lum bright="100000"/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27" y="5908033"/>
            <a:ext cx="1943362" cy="5578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367026-5CD1-E17D-8416-297CE56A3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081" y="5974320"/>
            <a:ext cx="2153892" cy="4252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843E47-0782-D5B0-9C3B-5367494183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4" y="5861624"/>
            <a:ext cx="3097098" cy="65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42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9FE40-05AD-4E56-8AC6-79D15872067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D18DC8-D69B-4DD4-B705-BAB4D558220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E82BA9-74AD-17CF-1A53-BBDD90CD91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570" y="493877"/>
            <a:ext cx="1442686" cy="283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9FE15A-ABDE-7FC7-E24B-5A0EC53B9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25386" r="10600" b="24799"/>
          <a:stretch/>
        </p:blipFill>
        <p:spPr>
          <a:xfrm>
            <a:off x="10847290" y="455081"/>
            <a:ext cx="1223817" cy="361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" y="0"/>
            <a:ext cx="4175377" cy="9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82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059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98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87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97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07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468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729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305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540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69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6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99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9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684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41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50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3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585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12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17C3AB-7E35-41A8-8446-CEC4AA59326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23.05.2023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ED66D-9935-4F48-B049-EE1F0ACE7CB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74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90786-F33D-41BD-9570-10CF5DB270CA}" type="datetimeFigureOut">
              <a:rPr lang="ru-RU" smtClean="0"/>
              <a:t>23.05.2023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A018-2BBC-4C4D-9688-B238F212D6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25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 16"/>
          <p:cNvSpPr/>
          <p:nvPr/>
        </p:nvSpPr>
        <p:spPr>
          <a:xfrm rot="10800000">
            <a:off x="1138768" y="1904807"/>
            <a:ext cx="9770485" cy="3297879"/>
          </a:xfrm>
          <a:custGeom>
            <a:avLst/>
            <a:gdLst>
              <a:gd name="connsiteX0" fmla="*/ 0 w 897732"/>
              <a:gd name="connsiteY0" fmla="*/ 314325 h 671513"/>
              <a:gd name="connsiteX1" fmla="*/ 0 w 897732"/>
              <a:gd name="connsiteY1" fmla="*/ 607219 h 671513"/>
              <a:gd name="connsiteX2" fmla="*/ 54769 w 897732"/>
              <a:gd name="connsiteY2" fmla="*/ 671513 h 671513"/>
              <a:gd name="connsiteX3" fmla="*/ 840582 w 897732"/>
              <a:gd name="connsiteY3" fmla="*/ 671513 h 671513"/>
              <a:gd name="connsiteX4" fmla="*/ 897732 w 897732"/>
              <a:gd name="connsiteY4" fmla="*/ 614363 h 671513"/>
              <a:gd name="connsiteX5" fmla="*/ 897732 w 897732"/>
              <a:gd name="connsiteY5" fmla="*/ 52388 h 671513"/>
              <a:gd name="connsiteX6" fmla="*/ 828675 w 897732"/>
              <a:gd name="connsiteY6" fmla="*/ 0 h 671513"/>
              <a:gd name="connsiteX7" fmla="*/ 45244 w 897732"/>
              <a:gd name="connsiteY7" fmla="*/ 261938 h 671513"/>
              <a:gd name="connsiteX8" fmla="*/ 0 w 897732"/>
              <a:gd name="connsiteY8" fmla="*/ 314325 h 671513"/>
              <a:gd name="connsiteX0" fmla="*/ 0 w 902120"/>
              <a:gd name="connsiteY0" fmla="*/ 321495 h 678683"/>
              <a:gd name="connsiteX1" fmla="*/ 0 w 902120"/>
              <a:gd name="connsiteY1" fmla="*/ 614389 h 678683"/>
              <a:gd name="connsiteX2" fmla="*/ 54769 w 902120"/>
              <a:gd name="connsiteY2" fmla="*/ 678683 h 678683"/>
              <a:gd name="connsiteX3" fmla="*/ 840582 w 902120"/>
              <a:gd name="connsiteY3" fmla="*/ 678683 h 678683"/>
              <a:gd name="connsiteX4" fmla="*/ 897732 w 902120"/>
              <a:gd name="connsiteY4" fmla="*/ 621533 h 678683"/>
              <a:gd name="connsiteX5" fmla="*/ 897732 w 902120"/>
              <a:gd name="connsiteY5" fmla="*/ 59558 h 678683"/>
              <a:gd name="connsiteX6" fmla="*/ 828675 w 902120"/>
              <a:gd name="connsiteY6" fmla="*/ 7170 h 678683"/>
              <a:gd name="connsiteX7" fmla="*/ 45244 w 902120"/>
              <a:gd name="connsiteY7" fmla="*/ 269108 h 678683"/>
              <a:gd name="connsiteX8" fmla="*/ 0 w 902120"/>
              <a:gd name="connsiteY8" fmla="*/ 321495 h 678683"/>
              <a:gd name="connsiteX0" fmla="*/ 0 w 903259"/>
              <a:gd name="connsiteY0" fmla="*/ 334803 h 691991"/>
              <a:gd name="connsiteX1" fmla="*/ 0 w 903259"/>
              <a:gd name="connsiteY1" fmla="*/ 627697 h 691991"/>
              <a:gd name="connsiteX2" fmla="*/ 54769 w 903259"/>
              <a:gd name="connsiteY2" fmla="*/ 691991 h 691991"/>
              <a:gd name="connsiteX3" fmla="*/ 840582 w 903259"/>
              <a:gd name="connsiteY3" fmla="*/ 691991 h 691991"/>
              <a:gd name="connsiteX4" fmla="*/ 897732 w 903259"/>
              <a:gd name="connsiteY4" fmla="*/ 634841 h 691991"/>
              <a:gd name="connsiteX5" fmla="*/ 897732 w 903259"/>
              <a:gd name="connsiteY5" fmla="*/ 72866 h 691991"/>
              <a:gd name="connsiteX6" fmla="*/ 828675 w 903259"/>
              <a:gd name="connsiteY6" fmla="*/ 20478 h 691991"/>
              <a:gd name="connsiteX7" fmla="*/ 45244 w 903259"/>
              <a:gd name="connsiteY7" fmla="*/ 282416 h 691991"/>
              <a:gd name="connsiteX8" fmla="*/ 0 w 903259"/>
              <a:gd name="connsiteY8" fmla="*/ 334803 h 691991"/>
              <a:gd name="connsiteX0" fmla="*/ 0 w 902430"/>
              <a:gd name="connsiteY0" fmla="*/ 326084 h 683272"/>
              <a:gd name="connsiteX1" fmla="*/ 0 w 902430"/>
              <a:gd name="connsiteY1" fmla="*/ 618978 h 683272"/>
              <a:gd name="connsiteX2" fmla="*/ 54769 w 902430"/>
              <a:gd name="connsiteY2" fmla="*/ 683272 h 683272"/>
              <a:gd name="connsiteX3" fmla="*/ 840582 w 902430"/>
              <a:gd name="connsiteY3" fmla="*/ 683272 h 683272"/>
              <a:gd name="connsiteX4" fmla="*/ 897732 w 902430"/>
              <a:gd name="connsiteY4" fmla="*/ 626122 h 683272"/>
              <a:gd name="connsiteX5" fmla="*/ 897732 w 902430"/>
              <a:gd name="connsiteY5" fmla="*/ 64147 h 683272"/>
              <a:gd name="connsiteX6" fmla="*/ 828675 w 902430"/>
              <a:gd name="connsiteY6" fmla="*/ 11759 h 683272"/>
              <a:gd name="connsiteX7" fmla="*/ 45244 w 902430"/>
              <a:gd name="connsiteY7" fmla="*/ 273697 h 683272"/>
              <a:gd name="connsiteX8" fmla="*/ 0 w 902430"/>
              <a:gd name="connsiteY8" fmla="*/ 326084 h 683272"/>
              <a:gd name="connsiteX0" fmla="*/ 0 w 898864"/>
              <a:gd name="connsiteY0" fmla="*/ 327341 h 684529"/>
              <a:gd name="connsiteX1" fmla="*/ 0 w 898864"/>
              <a:gd name="connsiteY1" fmla="*/ 620235 h 684529"/>
              <a:gd name="connsiteX2" fmla="*/ 54769 w 898864"/>
              <a:gd name="connsiteY2" fmla="*/ 684529 h 684529"/>
              <a:gd name="connsiteX3" fmla="*/ 840582 w 898864"/>
              <a:gd name="connsiteY3" fmla="*/ 684529 h 684529"/>
              <a:gd name="connsiteX4" fmla="*/ 897732 w 898864"/>
              <a:gd name="connsiteY4" fmla="*/ 627379 h 684529"/>
              <a:gd name="connsiteX5" fmla="*/ 897732 w 898864"/>
              <a:gd name="connsiteY5" fmla="*/ 65404 h 684529"/>
              <a:gd name="connsiteX6" fmla="*/ 828675 w 898864"/>
              <a:gd name="connsiteY6" fmla="*/ 13016 h 684529"/>
              <a:gd name="connsiteX7" fmla="*/ 45244 w 898864"/>
              <a:gd name="connsiteY7" fmla="*/ 274954 h 684529"/>
              <a:gd name="connsiteX8" fmla="*/ 0 w 898864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1654 w 902516"/>
              <a:gd name="connsiteY0" fmla="*/ 327341 h 684529"/>
              <a:gd name="connsiteX1" fmla="*/ 1654 w 902516"/>
              <a:gd name="connsiteY1" fmla="*/ 620235 h 684529"/>
              <a:gd name="connsiteX2" fmla="*/ 56423 w 902516"/>
              <a:gd name="connsiteY2" fmla="*/ 684529 h 684529"/>
              <a:gd name="connsiteX3" fmla="*/ 842236 w 902516"/>
              <a:gd name="connsiteY3" fmla="*/ 684529 h 684529"/>
              <a:gd name="connsiteX4" fmla="*/ 899386 w 902516"/>
              <a:gd name="connsiteY4" fmla="*/ 627379 h 684529"/>
              <a:gd name="connsiteX5" fmla="*/ 899386 w 902516"/>
              <a:gd name="connsiteY5" fmla="*/ 65404 h 684529"/>
              <a:gd name="connsiteX6" fmla="*/ 830329 w 902516"/>
              <a:gd name="connsiteY6" fmla="*/ 13016 h 684529"/>
              <a:gd name="connsiteX7" fmla="*/ 46898 w 902516"/>
              <a:gd name="connsiteY7" fmla="*/ 274954 h 684529"/>
              <a:gd name="connsiteX8" fmla="*/ 1654 w 902516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501 w 901363"/>
              <a:gd name="connsiteY0" fmla="*/ 327341 h 684529"/>
              <a:gd name="connsiteX1" fmla="*/ 501 w 901363"/>
              <a:gd name="connsiteY1" fmla="*/ 620235 h 684529"/>
              <a:gd name="connsiteX2" fmla="*/ 55270 w 901363"/>
              <a:gd name="connsiteY2" fmla="*/ 684529 h 684529"/>
              <a:gd name="connsiteX3" fmla="*/ 841083 w 901363"/>
              <a:gd name="connsiteY3" fmla="*/ 684529 h 684529"/>
              <a:gd name="connsiteX4" fmla="*/ 898233 w 901363"/>
              <a:gd name="connsiteY4" fmla="*/ 627379 h 684529"/>
              <a:gd name="connsiteX5" fmla="*/ 898233 w 901363"/>
              <a:gd name="connsiteY5" fmla="*/ 65404 h 684529"/>
              <a:gd name="connsiteX6" fmla="*/ 829176 w 901363"/>
              <a:gd name="connsiteY6" fmla="*/ 13016 h 684529"/>
              <a:gd name="connsiteX7" fmla="*/ 45745 w 901363"/>
              <a:gd name="connsiteY7" fmla="*/ 274954 h 684529"/>
              <a:gd name="connsiteX8" fmla="*/ 501 w 901363"/>
              <a:gd name="connsiteY8" fmla="*/ 327341 h 684529"/>
              <a:gd name="connsiteX0" fmla="*/ 712 w 901574"/>
              <a:gd name="connsiteY0" fmla="*/ 327341 h 688517"/>
              <a:gd name="connsiteX1" fmla="*/ 712 w 901574"/>
              <a:gd name="connsiteY1" fmla="*/ 620235 h 688517"/>
              <a:gd name="connsiteX2" fmla="*/ 55481 w 901574"/>
              <a:gd name="connsiteY2" fmla="*/ 684529 h 688517"/>
              <a:gd name="connsiteX3" fmla="*/ 841294 w 901574"/>
              <a:gd name="connsiteY3" fmla="*/ 684529 h 688517"/>
              <a:gd name="connsiteX4" fmla="*/ 898444 w 901574"/>
              <a:gd name="connsiteY4" fmla="*/ 627379 h 688517"/>
              <a:gd name="connsiteX5" fmla="*/ 898444 w 901574"/>
              <a:gd name="connsiteY5" fmla="*/ 65404 h 688517"/>
              <a:gd name="connsiteX6" fmla="*/ 829387 w 901574"/>
              <a:gd name="connsiteY6" fmla="*/ 13016 h 688517"/>
              <a:gd name="connsiteX7" fmla="*/ 45956 w 901574"/>
              <a:gd name="connsiteY7" fmla="*/ 274954 h 688517"/>
              <a:gd name="connsiteX8" fmla="*/ 712 w 901574"/>
              <a:gd name="connsiteY8" fmla="*/ 327341 h 688517"/>
              <a:gd name="connsiteX0" fmla="*/ 892 w 901754"/>
              <a:gd name="connsiteY0" fmla="*/ 327341 h 684529"/>
              <a:gd name="connsiteX1" fmla="*/ 892 w 901754"/>
              <a:gd name="connsiteY1" fmla="*/ 620235 h 684529"/>
              <a:gd name="connsiteX2" fmla="*/ 55661 w 901754"/>
              <a:gd name="connsiteY2" fmla="*/ 684529 h 684529"/>
              <a:gd name="connsiteX3" fmla="*/ 841474 w 901754"/>
              <a:gd name="connsiteY3" fmla="*/ 684529 h 684529"/>
              <a:gd name="connsiteX4" fmla="*/ 898624 w 901754"/>
              <a:gd name="connsiteY4" fmla="*/ 627379 h 684529"/>
              <a:gd name="connsiteX5" fmla="*/ 898624 w 901754"/>
              <a:gd name="connsiteY5" fmla="*/ 65404 h 684529"/>
              <a:gd name="connsiteX6" fmla="*/ 829567 w 901754"/>
              <a:gd name="connsiteY6" fmla="*/ 13016 h 684529"/>
              <a:gd name="connsiteX7" fmla="*/ 46136 w 901754"/>
              <a:gd name="connsiteY7" fmla="*/ 274954 h 684529"/>
              <a:gd name="connsiteX8" fmla="*/ 892 w 901754"/>
              <a:gd name="connsiteY8" fmla="*/ 327341 h 684529"/>
              <a:gd name="connsiteX0" fmla="*/ 478 w 901340"/>
              <a:gd name="connsiteY0" fmla="*/ 327341 h 684529"/>
              <a:gd name="connsiteX1" fmla="*/ 478 w 901340"/>
              <a:gd name="connsiteY1" fmla="*/ 620235 h 684529"/>
              <a:gd name="connsiteX2" fmla="*/ 55247 w 901340"/>
              <a:gd name="connsiteY2" fmla="*/ 684529 h 684529"/>
              <a:gd name="connsiteX3" fmla="*/ 841060 w 901340"/>
              <a:gd name="connsiteY3" fmla="*/ 684529 h 684529"/>
              <a:gd name="connsiteX4" fmla="*/ 898210 w 901340"/>
              <a:gd name="connsiteY4" fmla="*/ 627379 h 684529"/>
              <a:gd name="connsiteX5" fmla="*/ 898210 w 901340"/>
              <a:gd name="connsiteY5" fmla="*/ 65404 h 684529"/>
              <a:gd name="connsiteX6" fmla="*/ 829153 w 901340"/>
              <a:gd name="connsiteY6" fmla="*/ 13016 h 684529"/>
              <a:gd name="connsiteX7" fmla="*/ 45722 w 901340"/>
              <a:gd name="connsiteY7" fmla="*/ 274954 h 684529"/>
              <a:gd name="connsiteX8" fmla="*/ 478 w 901340"/>
              <a:gd name="connsiteY8" fmla="*/ 327341 h 684529"/>
              <a:gd name="connsiteX0" fmla="*/ 268 w 901130"/>
              <a:gd name="connsiteY0" fmla="*/ 327341 h 689292"/>
              <a:gd name="connsiteX1" fmla="*/ 268 w 901130"/>
              <a:gd name="connsiteY1" fmla="*/ 620235 h 689292"/>
              <a:gd name="connsiteX2" fmla="*/ 93137 w 901130"/>
              <a:gd name="connsiteY2" fmla="*/ 689292 h 689292"/>
              <a:gd name="connsiteX3" fmla="*/ 840850 w 901130"/>
              <a:gd name="connsiteY3" fmla="*/ 684529 h 689292"/>
              <a:gd name="connsiteX4" fmla="*/ 898000 w 901130"/>
              <a:gd name="connsiteY4" fmla="*/ 627379 h 689292"/>
              <a:gd name="connsiteX5" fmla="*/ 898000 w 901130"/>
              <a:gd name="connsiteY5" fmla="*/ 65404 h 689292"/>
              <a:gd name="connsiteX6" fmla="*/ 828943 w 901130"/>
              <a:gd name="connsiteY6" fmla="*/ 13016 h 689292"/>
              <a:gd name="connsiteX7" fmla="*/ 45512 w 901130"/>
              <a:gd name="connsiteY7" fmla="*/ 274954 h 689292"/>
              <a:gd name="connsiteX8" fmla="*/ 268 w 901130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1075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8219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8219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7750"/>
              <a:gd name="connsiteY0" fmla="*/ 327341 h 689292"/>
              <a:gd name="connsiteX1" fmla="*/ 493 w 907750"/>
              <a:gd name="connsiteY1" fmla="*/ 620235 h 689292"/>
              <a:gd name="connsiteX2" fmla="*/ 93362 w 907750"/>
              <a:gd name="connsiteY2" fmla="*/ 689292 h 689292"/>
              <a:gd name="connsiteX3" fmla="*/ 848219 w 907750"/>
              <a:gd name="connsiteY3" fmla="*/ 684529 h 689292"/>
              <a:gd name="connsiteX4" fmla="*/ 907750 w 907750"/>
              <a:gd name="connsiteY4" fmla="*/ 627379 h 689292"/>
              <a:gd name="connsiteX5" fmla="*/ 898225 w 907750"/>
              <a:gd name="connsiteY5" fmla="*/ 65404 h 689292"/>
              <a:gd name="connsiteX6" fmla="*/ 829168 w 907750"/>
              <a:gd name="connsiteY6" fmla="*/ 13016 h 689292"/>
              <a:gd name="connsiteX7" fmla="*/ 45737 w 907750"/>
              <a:gd name="connsiteY7" fmla="*/ 274954 h 689292"/>
              <a:gd name="connsiteX8" fmla="*/ 493 w 907750"/>
              <a:gd name="connsiteY8" fmla="*/ 327341 h 689292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9294"/>
              <a:gd name="connsiteY0" fmla="*/ 328690 h 690641"/>
              <a:gd name="connsiteX1" fmla="*/ 493 w 909294"/>
              <a:gd name="connsiteY1" fmla="*/ 621584 h 690641"/>
              <a:gd name="connsiteX2" fmla="*/ 93362 w 909294"/>
              <a:gd name="connsiteY2" fmla="*/ 690641 h 690641"/>
              <a:gd name="connsiteX3" fmla="*/ 848219 w 909294"/>
              <a:gd name="connsiteY3" fmla="*/ 685878 h 690641"/>
              <a:gd name="connsiteX4" fmla="*/ 907750 w 909294"/>
              <a:gd name="connsiteY4" fmla="*/ 628728 h 690641"/>
              <a:gd name="connsiteX5" fmla="*/ 898225 w 909294"/>
              <a:gd name="connsiteY5" fmla="*/ 66753 h 690641"/>
              <a:gd name="connsiteX6" fmla="*/ 829168 w 909294"/>
              <a:gd name="connsiteY6" fmla="*/ 14365 h 690641"/>
              <a:gd name="connsiteX7" fmla="*/ 45737 w 909294"/>
              <a:gd name="connsiteY7" fmla="*/ 276303 h 690641"/>
              <a:gd name="connsiteX8" fmla="*/ 493 w 909294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578722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10346"/>
              <a:gd name="connsiteY0" fmla="*/ 328690 h 690641"/>
              <a:gd name="connsiteX1" fmla="*/ 493 w 910346"/>
              <a:gd name="connsiteY1" fmla="*/ 621584 h 690641"/>
              <a:gd name="connsiteX2" fmla="*/ 93362 w 910346"/>
              <a:gd name="connsiteY2" fmla="*/ 690641 h 690641"/>
              <a:gd name="connsiteX3" fmla="*/ 848219 w 910346"/>
              <a:gd name="connsiteY3" fmla="*/ 685878 h 690641"/>
              <a:gd name="connsiteX4" fmla="*/ 907750 w 910346"/>
              <a:gd name="connsiteY4" fmla="*/ 578722 h 690641"/>
              <a:gd name="connsiteX5" fmla="*/ 898225 w 910346"/>
              <a:gd name="connsiteY5" fmla="*/ 66753 h 690641"/>
              <a:gd name="connsiteX6" fmla="*/ 829168 w 910346"/>
              <a:gd name="connsiteY6" fmla="*/ 14365 h 690641"/>
              <a:gd name="connsiteX7" fmla="*/ 45737 w 910346"/>
              <a:gd name="connsiteY7" fmla="*/ 276303 h 690641"/>
              <a:gd name="connsiteX8" fmla="*/ 493 w 910346"/>
              <a:gd name="connsiteY8" fmla="*/ 328690 h 690641"/>
              <a:gd name="connsiteX0" fmla="*/ 493 w 908243"/>
              <a:gd name="connsiteY0" fmla="*/ 328690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28690 h 690641"/>
              <a:gd name="connsiteX0" fmla="*/ 493 w 908243"/>
              <a:gd name="connsiteY0" fmla="*/ 359647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59647 h 690641"/>
              <a:gd name="connsiteX0" fmla="*/ 493 w 908243"/>
              <a:gd name="connsiteY0" fmla="*/ 354885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54885 h 690641"/>
              <a:gd name="connsiteX0" fmla="*/ 1323 w 909073"/>
              <a:gd name="connsiteY0" fmla="*/ 354885 h 690641"/>
              <a:gd name="connsiteX1" fmla="*/ 1323 w 909073"/>
              <a:gd name="connsiteY1" fmla="*/ 621584 h 690641"/>
              <a:gd name="connsiteX2" fmla="*/ 94192 w 909073"/>
              <a:gd name="connsiteY2" fmla="*/ 690641 h 690641"/>
              <a:gd name="connsiteX3" fmla="*/ 849049 w 909073"/>
              <a:gd name="connsiteY3" fmla="*/ 685878 h 690641"/>
              <a:gd name="connsiteX4" fmla="*/ 908580 w 909073"/>
              <a:gd name="connsiteY4" fmla="*/ 578722 h 690641"/>
              <a:gd name="connsiteX5" fmla="*/ 899055 w 909073"/>
              <a:gd name="connsiteY5" fmla="*/ 66753 h 690641"/>
              <a:gd name="connsiteX6" fmla="*/ 829998 w 909073"/>
              <a:gd name="connsiteY6" fmla="*/ 14365 h 690641"/>
              <a:gd name="connsiteX7" fmla="*/ 46567 w 909073"/>
              <a:gd name="connsiteY7" fmla="*/ 276303 h 690641"/>
              <a:gd name="connsiteX8" fmla="*/ 1323 w 909073"/>
              <a:gd name="connsiteY8" fmla="*/ 354885 h 690641"/>
              <a:gd name="connsiteX0" fmla="*/ 494 w 908244"/>
              <a:gd name="connsiteY0" fmla="*/ 354885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54885 h 690641"/>
              <a:gd name="connsiteX0" fmla="*/ 1322 w 909072"/>
              <a:gd name="connsiteY0" fmla="*/ 354885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54885 h 690641"/>
              <a:gd name="connsiteX0" fmla="*/ 494 w 908244"/>
              <a:gd name="connsiteY0" fmla="*/ 354885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54885 h 690641"/>
              <a:gd name="connsiteX0" fmla="*/ 1322 w 909072"/>
              <a:gd name="connsiteY0" fmla="*/ 354885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54885 h 690641"/>
              <a:gd name="connsiteX0" fmla="*/ 1322 w 909072"/>
              <a:gd name="connsiteY0" fmla="*/ 385842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595390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920 w 908670"/>
              <a:gd name="connsiteY0" fmla="*/ 385842 h 690641"/>
              <a:gd name="connsiteX1" fmla="*/ 920 w 908670"/>
              <a:gd name="connsiteY1" fmla="*/ 595390 h 690641"/>
              <a:gd name="connsiteX2" fmla="*/ 93789 w 908670"/>
              <a:gd name="connsiteY2" fmla="*/ 690641 h 690641"/>
              <a:gd name="connsiteX3" fmla="*/ 848646 w 908670"/>
              <a:gd name="connsiteY3" fmla="*/ 685878 h 690641"/>
              <a:gd name="connsiteX4" fmla="*/ 908177 w 908670"/>
              <a:gd name="connsiteY4" fmla="*/ 578722 h 690641"/>
              <a:gd name="connsiteX5" fmla="*/ 898652 w 908670"/>
              <a:gd name="connsiteY5" fmla="*/ 66753 h 690641"/>
              <a:gd name="connsiteX6" fmla="*/ 829595 w 908670"/>
              <a:gd name="connsiteY6" fmla="*/ 14365 h 690641"/>
              <a:gd name="connsiteX7" fmla="*/ 46164 w 908670"/>
              <a:gd name="connsiteY7" fmla="*/ 276303 h 690641"/>
              <a:gd name="connsiteX8" fmla="*/ 920 w 908670"/>
              <a:gd name="connsiteY8" fmla="*/ 385842 h 690641"/>
              <a:gd name="connsiteX0" fmla="*/ 882 w 908632"/>
              <a:gd name="connsiteY0" fmla="*/ 385842 h 694528"/>
              <a:gd name="connsiteX1" fmla="*/ 882 w 908632"/>
              <a:gd name="connsiteY1" fmla="*/ 595390 h 694528"/>
              <a:gd name="connsiteX2" fmla="*/ 93751 w 908632"/>
              <a:gd name="connsiteY2" fmla="*/ 690641 h 694528"/>
              <a:gd name="connsiteX3" fmla="*/ 848608 w 908632"/>
              <a:gd name="connsiteY3" fmla="*/ 685878 h 694528"/>
              <a:gd name="connsiteX4" fmla="*/ 908139 w 908632"/>
              <a:gd name="connsiteY4" fmla="*/ 578722 h 694528"/>
              <a:gd name="connsiteX5" fmla="*/ 898614 w 908632"/>
              <a:gd name="connsiteY5" fmla="*/ 66753 h 694528"/>
              <a:gd name="connsiteX6" fmla="*/ 829557 w 908632"/>
              <a:gd name="connsiteY6" fmla="*/ 14365 h 694528"/>
              <a:gd name="connsiteX7" fmla="*/ 46126 w 908632"/>
              <a:gd name="connsiteY7" fmla="*/ 276303 h 694528"/>
              <a:gd name="connsiteX8" fmla="*/ 882 w 908632"/>
              <a:gd name="connsiteY8" fmla="*/ 385842 h 694528"/>
              <a:gd name="connsiteX0" fmla="*/ 882 w 908632"/>
              <a:gd name="connsiteY0" fmla="*/ 385842 h 691355"/>
              <a:gd name="connsiteX1" fmla="*/ 882 w 908632"/>
              <a:gd name="connsiteY1" fmla="*/ 595390 h 691355"/>
              <a:gd name="connsiteX2" fmla="*/ 93751 w 908632"/>
              <a:gd name="connsiteY2" fmla="*/ 690641 h 691355"/>
              <a:gd name="connsiteX3" fmla="*/ 848608 w 908632"/>
              <a:gd name="connsiteY3" fmla="*/ 685878 h 691355"/>
              <a:gd name="connsiteX4" fmla="*/ 908139 w 908632"/>
              <a:gd name="connsiteY4" fmla="*/ 578722 h 691355"/>
              <a:gd name="connsiteX5" fmla="*/ 898614 w 908632"/>
              <a:gd name="connsiteY5" fmla="*/ 66753 h 691355"/>
              <a:gd name="connsiteX6" fmla="*/ 829557 w 908632"/>
              <a:gd name="connsiteY6" fmla="*/ 14365 h 691355"/>
              <a:gd name="connsiteX7" fmla="*/ 46126 w 908632"/>
              <a:gd name="connsiteY7" fmla="*/ 276303 h 691355"/>
              <a:gd name="connsiteX8" fmla="*/ 882 w 908632"/>
              <a:gd name="connsiteY8" fmla="*/ 385842 h 691355"/>
              <a:gd name="connsiteX0" fmla="*/ 882 w 908632"/>
              <a:gd name="connsiteY0" fmla="*/ 385842 h 690641"/>
              <a:gd name="connsiteX1" fmla="*/ 882 w 908632"/>
              <a:gd name="connsiteY1" fmla="*/ 595390 h 690641"/>
              <a:gd name="connsiteX2" fmla="*/ 93751 w 908632"/>
              <a:gd name="connsiteY2" fmla="*/ 690641 h 690641"/>
              <a:gd name="connsiteX3" fmla="*/ 848608 w 908632"/>
              <a:gd name="connsiteY3" fmla="*/ 685878 h 690641"/>
              <a:gd name="connsiteX4" fmla="*/ 908139 w 908632"/>
              <a:gd name="connsiteY4" fmla="*/ 578722 h 690641"/>
              <a:gd name="connsiteX5" fmla="*/ 898614 w 908632"/>
              <a:gd name="connsiteY5" fmla="*/ 66753 h 690641"/>
              <a:gd name="connsiteX6" fmla="*/ 829557 w 908632"/>
              <a:gd name="connsiteY6" fmla="*/ 14365 h 690641"/>
              <a:gd name="connsiteX7" fmla="*/ 46126 w 908632"/>
              <a:gd name="connsiteY7" fmla="*/ 276303 h 690641"/>
              <a:gd name="connsiteX8" fmla="*/ 882 w 908632"/>
              <a:gd name="connsiteY8" fmla="*/ 385842 h 690641"/>
              <a:gd name="connsiteX0" fmla="*/ 655 w 908405"/>
              <a:gd name="connsiteY0" fmla="*/ 385842 h 690641"/>
              <a:gd name="connsiteX1" fmla="*/ 655 w 908405"/>
              <a:gd name="connsiteY1" fmla="*/ 595390 h 690641"/>
              <a:gd name="connsiteX2" fmla="*/ 112574 w 908405"/>
              <a:gd name="connsiteY2" fmla="*/ 690641 h 690641"/>
              <a:gd name="connsiteX3" fmla="*/ 848381 w 908405"/>
              <a:gd name="connsiteY3" fmla="*/ 685878 h 690641"/>
              <a:gd name="connsiteX4" fmla="*/ 907912 w 908405"/>
              <a:gd name="connsiteY4" fmla="*/ 578722 h 690641"/>
              <a:gd name="connsiteX5" fmla="*/ 898387 w 908405"/>
              <a:gd name="connsiteY5" fmla="*/ 66753 h 690641"/>
              <a:gd name="connsiteX6" fmla="*/ 829330 w 908405"/>
              <a:gd name="connsiteY6" fmla="*/ 14365 h 690641"/>
              <a:gd name="connsiteX7" fmla="*/ 45899 w 908405"/>
              <a:gd name="connsiteY7" fmla="*/ 276303 h 690641"/>
              <a:gd name="connsiteX8" fmla="*/ 655 w 908405"/>
              <a:gd name="connsiteY8" fmla="*/ 385842 h 690641"/>
              <a:gd name="connsiteX0" fmla="*/ 807 w 908557"/>
              <a:gd name="connsiteY0" fmla="*/ 385842 h 692203"/>
              <a:gd name="connsiteX1" fmla="*/ 807 w 908557"/>
              <a:gd name="connsiteY1" fmla="*/ 595390 h 692203"/>
              <a:gd name="connsiteX2" fmla="*/ 112726 w 908557"/>
              <a:gd name="connsiteY2" fmla="*/ 690641 h 692203"/>
              <a:gd name="connsiteX3" fmla="*/ 848533 w 908557"/>
              <a:gd name="connsiteY3" fmla="*/ 685878 h 692203"/>
              <a:gd name="connsiteX4" fmla="*/ 908064 w 908557"/>
              <a:gd name="connsiteY4" fmla="*/ 578722 h 692203"/>
              <a:gd name="connsiteX5" fmla="*/ 898539 w 908557"/>
              <a:gd name="connsiteY5" fmla="*/ 66753 h 692203"/>
              <a:gd name="connsiteX6" fmla="*/ 829482 w 908557"/>
              <a:gd name="connsiteY6" fmla="*/ 14365 h 692203"/>
              <a:gd name="connsiteX7" fmla="*/ 46051 w 908557"/>
              <a:gd name="connsiteY7" fmla="*/ 276303 h 692203"/>
              <a:gd name="connsiteX8" fmla="*/ 807 w 908557"/>
              <a:gd name="connsiteY8" fmla="*/ 385842 h 692203"/>
              <a:gd name="connsiteX0" fmla="*/ 699 w 908449"/>
              <a:gd name="connsiteY0" fmla="*/ 385842 h 692203"/>
              <a:gd name="connsiteX1" fmla="*/ 699 w 908449"/>
              <a:gd name="connsiteY1" fmla="*/ 595390 h 692203"/>
              <a:gd name="connsiteX2" fmla="*/ 112618 w 908449"/>
              <a:gd name="connsiteY2" fmla="*/ 690641 h 692203"/>
              <a:gd name="connsiteX3" fmla="*/ 848425 w 908449"/>
              <a:gd name="connsiteY3" fmla="*/ 685878 h 692203"/>
              <a:gd name="connsiteX4" fmla="*/ 907956 w 908449"/>
              <a:gd name="connsiteY4" fmla="*/ 578722 h 692203"/>
              <a:gd name="connsiteX5" fmla="*/ 898431 w 908449"/>
              <a:gd name="connsiteY5" fmla="*/ 66753 h 692203"/>
              <a:gd name="connsiteX6" fmla="*/ 829374 w 908449"/>
              <a:gd name="connsiteY6" fmla="*/ 14365 h 692203"/>
              <a:gd name="connsiteX7" fmla="*/ 45943 w 908449"/>
              <a:gd name="connsiteY7" fmla="*/ 276303 h 692203"/>
              <a:gd name="connsiteX8" fmla="*/ 699 w 908449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0534"/>
              <a:gd name="connsiteY0" fmla="*/ 386399 h 692760"/>
              <a:gd name="connsiteX1" fmla="*/ 699 w 910534"/>
              <a:gd name="connsiteY1" fmla="*/ 595947 h 692760"/>
              <a:gd name="connsiteX2" fmla="*/ 112618 w 910534"/>
              <a:gd name="connsiteY2" fmla="*/ 691198 h 692760"/>
              <a:gd name="connsiteX3" fmla="*/ 848425 w 910534"/>
              <a:gd name="connsiteY3" fmla="*/ 686435 h 692760"/>
              <a:gd name="connsiteX4" fmla="*/ 907956 w 910534"/>
              <a:gd name="connsiteY4" fmla="*/ 579279 h 692760"/>
              <a:gd name="connsiteX5" fmla="*/ 910534 w 910534"/>
              <a:gd name="connsiteY5" fmla="*/ 67310 h 692760"/>
              <a:gd name="connsiteX6" fmla="*/ 829374 w 910534"/>
              <a:gd name="connsiteY6" fmla="*/ 14922 h 692760"/>
              <a:gd name="connsiteX7" fmla="*/ 45943 w 910534"/>
              <a:gd name="connsiteY7" fmla="*/ 276860 h 692760"/>
              <a:gd name="connsiteX8" fmla="*/ 699 w 910534"/>
              <a:gd name="connsiteY8" fmla="*/ 386399 h 692760"/>
              <a:gd name="connsiteX0" fmla="*/ 699 w 910534"/>
              <a:gd name="connsiteY0" fmla="*/ 384791 h 691152"/>
              <a:gd name="connsiteX1" fmla="*/ 699 w 910534"/>
              <a:gd name="connsiteY1" fmla="*/ 594339 h 691152"/>
              <a:gd name="connsiteX2" fmla="*/ 112618 w 910534"/>
              <a:gd name="connsiteY2" fmla="*/ 689590 h 691152"/>
              <a:gd name="connsiteX3" fmla="*/ 848425 w 910534"/>
              <a:gd name="connsiteY3" fmla="*/ 684827 h 691152"/>
              <a:gd name="connsiteX4" fmla="*/ 907956 w 910534"/>
              <a:gd name="connsiteY4" fmla="*/ 577671 h 691152"/>
              <a:gd name="connsiteX5" fmla="*/ 910534 w 910534"/>
              <a:gd name="connsiteY5" fmla="*/ 65702 h 691152"/>
              <a:gd name="connsiteX6" fmla="*/ 829374 w 910534"/>
              <a:gd name="connsiteY6" fmla="*/ 13314 h 691152"/>
              <a:gd name="connsiteX7" fmla="*/ 45943 w 910534"/>
              <a:gd name="connsiteY7" fmla="*/ 275252 h 691152"/>
              <a:gd name="connsiteX8" fmla="*/ 699 w 910534"/>
              <a:gd name="connsiteY8" fmla="*/ 384791 h 691152"/>
              <a:gd name="connsiteX0" fmla="*/ 699 w 910534"/>
              <a:gd name="connsiteY0" fmla="*/ 384791 h 691152"/>
              <a:gd name="connsiteX1" fmla="*/ 699 w 910534"/>
              <a:gd name="connsiteY1" fmla="*/ 594339 h 691152"/>
              <a:gd name="connsiteX2" fmla="*/ 112618 w 910534"/>
              <a:gd name="connsiteY2" fmla="*/ 689590 h 691152"/>
              <a:gd name="connsiteX3" fmla="*/ 848425 w 910534"/>
              <a:gd name="connsiteY3" fmla="*/ 684827 h 691152"/>
              <a:gd name="connsiteX4" fmla="*/ 907956 w 910534"/>
              <a:gd name="connsiteY4" fmla="*/ 577671 h 691152"/>
              <a:gd name="connsiteX5" fmla="*/ 910534 w 910534"/>
              <a:gd name="connsiteY5" fmla="*/ 65702 h 691152"/>
              <a:gd name="connsiteX6" fmla="*/ 829374 w 910534"/>
              <a:gd name="connsiteY6" fmla="*/ 13314 h 691152"/>
              <a:gd name="connsiteX7" fmla="*/ 45943 w 910534"/>
              <a:gd name="connsiteY7" fmla="*/ 275252 h 691152"/>
              <a:gd name="connsiteX8" fmla="*/ 699 w 910534"/>
              <a:gd name="connsiteY8" fmla="*/ 384791 h 691152"/>
              <a:gd name="connsiteX0" fmla="*/ 264 w 910099"/>
              <a:gd name="connsiteY0" fmla="*/ 384791 h 691326"/>
              <a:gd name="connsiteX1" fmla="*/ 264 w 910099"/>
              <a:gd name="connsiteY1" fmla="*/ 594339 h 691326"/>
              <a:gd name="connsiteX2" fmla="*/ 112183 w 910099"/>
              <a:gd name="connsiteY2" fmla="*/ 689590 h 691326"/>
              <a:gd name="connsiteX3" fmla="*/ 847990 w 910099"/>
              <a:gd name="connsiteY3" fmla="*/ 684827 h 691326"/>
              <a:gd name="connsiteX4" fmla="*/ 907521 w 910099"/>
              <a:gd name="connsiteY4" fmla="*/ 577671 h 691326"/>
              <a:gd name="connsiteX5" fmla="*/ 910099 w 910099"/>
              <a:gd name="connsiteY5" fmla="*/ 65702 h 691326"/>
              <a:gd name="connsiteX6" fmla="*/ 828939 w 910099"/>
              <a:gd name="connsiteY6" fmla="*/ 13314 h 691326"/>
              <a:gd name="connsiteX7" fmla="*/ 45508 w 910099"/>
              <a:gd name="connsiteY7" fmla="*/ 275252 h 691326"/>
              <a:gd name="connsiteX8" fmla="*/ 264 w 910099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365 w 910200"/>
              <a:gd name="connsiteY0" fmla="*/ 384791 h 691326"/>
              <a:gd name="connsiteX1" fmla="*/ 365 w 910200"/>
              <a:gd name="connsiteY1" fmla="*/ 594339 h 691326"/>
              <a:gd name="connsiteX2" fmla="*/ 112284 w 910200"/>
              <a:gd name="connsiteY2" fmla="*/ 689590 h 691326"/>
              <a:gd name="connsiteX3" fmla="*/ 848091 w 910200"/>
              <a:gd name="connsiteY3" fmla="*/ 684827 h 691326"/>
              <a:gd name="connsiteX4" fmla="*/ 907622 w 910200"/>
              <a:gd name="connsiteY4" fmla="*/ 577671 h 691326"/>
              <a:gd name="connsiteX5" fmla="*/ 910200 w 910200"/>
              <a:gd name="connsiteY5" fmla="*/ 65702 h 691326"/>
              <a:gd name="connsiteX6" fmla="*/ 829040 w 910200"/>
              <a:gd name="connsiteY6" fmla="*/ 13314 h 691326"/>
              <a:gd name="connsiteX7" fmla="*/ 45609 w 910200"/>
              <a:gd name="connsiteY7" fmla="*/ 275252 h 691326"/>
              <a:gd name="connsiteX8" fmla="*/ 365 w 910200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0 w 909835"/>
              <a:gd name="connsiteY0" fmla="*/ 384791 h 688231"/>
              <a:gd name="connsiteX1" fmla="*/ 0 w 909835"/>
              <a:gd name="connsiteY1" fmla="*/ 594339 h 688231"/>
              <a:gd name="connsiteX2" fmla="*/ 61184 w 909835"/>
              <a:gd name="connsiteY2" fmla="*/ 685911 h 688231"/>
              <a:gd name="connsiteX3" fmla="*/ 847726 w 909835"/>
              <a:gd name="connsiteY3" fmla="*/ 684827 h 688231"/>
              <a:gd name="connsiteX4" fmla="*/ 907257 w 909835"/>
              <a:gd name="connsiteY4" fmla="*/ 577671 h 688231"/>
              <a:gd name="connsiteX5" fmla="*/ 909835 w 909835"/>
              <a:gd name="connsiteY5" fmla="*/ 65702 h 688231"/>
              <a:gd name="connsiteX6" fmla="*/ 828675 w 909835"/>
              <a:gd name="connsiteY6" fmla="*/ 13314 h 688231"/>
              <a:gd name="connsiteX7" fmla="*/ 45244 w 909835"/>
              <a:gd name="connsiteY7" fmla="*/ 275252 h 688231"/>
              <a:gd name="connsiteX8" fmla="*/ 0 w 909835"/>
              <a:gd name="connsiteY8" fmla="*/ 384791 h 688231"/>
              <a:gd name="connsiteX0" fmla="*/ 0 w 909835"/>
              <a:gd name="connsiteY0" fmla="*/ 384791 h 685911"/>
              <a:gd name="connsiteX1" fmla="*/ 0 w 909835"/>
              <a:gd name="connsiteY1" fmla="*/ 594339 h 685911"/>
              <a:gd name="connsiteX2" fmla="*/ 61184 w 909835"/>
              <a:gd name="connsiteY2" fmla="*/ 685911 h 685911"/>
              <a:gd name="connsiteX3" fmla="*/ 847726 w 909835"/>
              <a:gd name="connsiteY3" fmla="*/ 684827 h 685911"/>
              <a:gd name="connsiteX4" fmla="*/ 907257 w 909835"/>
              <a:gd name="connsiteY4" fmla="*/ 577671 h 685911"/>
              <a:gd name="connsiteX5" fmla="*/ 909835 w 909835"/>
              <a:gd name="connsiteY5" fmla="*/ 65702 h 685911"/>
              <a:gd name="connsiteX6" fmla="*/ 828675 w 909835"/>
              <a:gd name="connsiteY6" fmla="*/ 13314 h 685911"/>
              <a:gd name="connsiteX7" fmla="*/ 45244 w 909835"/>
              <a:gd name="connsiteY7" fmla="*/ 275252 h 685911"/>
              <a:gd name="connsiteX8" fmla="*/ 0 w 909835"/>
              <a:gd name="connsiteY8" fmla="*/ 384791 h 685911"/>
              <a:gd name="connsiteX0" fmla="*/ 1990 w 911825"/>
              <a:gd name="connsiteY0" fmla="*/ 384791 h 685911"/>
              <a:gd name="connsiteX1" fmla="*/ 1990 w 911825"/>
              <a:gd name="connsiteY1" fmla="*/ 594339 h 685911"/>
              <a:gd name="connsiteX2" fmla="*/ 63174 w 911825"/>
              <a:gd name="connsiteY2" fmla="*/ 685911 h 685911"/>
              <a:gd name="connsiteX3" fmla="*/ 849716 w 911825"/>
              <a:gd name="connsiteY3" fmla="*/ 684827 h 685911"/>
              <a:gd name="connsiteX4" fmla="*/ 909247 w 911825"/>
              <a:gd name="connsiteY4" fmla="*/ 577671 h 685911"/>
              <a:gd name="connsiteX5" fmla="*/ 911825 w 911825"/>
              <a:gd name="connsiteY5" fmla="*/ 65702 h 685911"/>
              <a:gd name="connsiteX6" fmla="*/ 830665 w 911825"/>
              <a:gd name="connsiteY6" fmla="*/ 13314 h 685911"/>
              <a:gd name="connsiteX7" fmla="*/ 35396 w 911825"/>
              <a:gd name="connsiteY7" fmla="*/ 282118 h 685911"/>
              <a:gd name="connsiteX8" fmla="*/ 1990 w 911825"/>
              <a:gd name="connsiteY8" fmla="*/ 384791 h 685911"/>
              <a:gd name="connsiteX0" fmla="*/ 0 w 909835"/>
              <a:gd name="connsiteY0" fmla="*/ 384791 h 685911"/>
              <a:gd name="connsiteX1" fmla="*/ 0 w 909835"/>
              <a:gd name="connsiteY1" fmla="*/ 594339 h 685911"/>
              <a:gd name="connsiteX2" fmla="*/ 61184 w 909835"/>
              <a:gd name="connsiteY2" fmla="*/ 685911 h 685911"/>
              <a:gd name="connsiteX3" fmla="*/ 847726 w 909835"/>
              <a:gd name="connsiteY3" fmla="*/ 684827 h 685911"/>
              <a:gd name="connsiteX4" fmla="*/ 907257 w 909835"/>
              <a:gd name="connsiteY4" fmla="*/ 577671 h 685911"/>
              <a:gd name="connsiteX5" fmla="*/ 909835 w 909835"/>
              <a:gd name="connsiteY5" fmla="*/ 65702 h 685911"/>
              <a:gd name="connsiteX6" fmla="*/ 828675 w 909835"/>
              <a:gd name="connsiteY6" fmla="*/ 13314 h 685911"/>
              <a:gd name="connsiteX7" fmla="*/ 33406 w 909835"/>
              <a:gd name="connsiteY7" fmla="*/ 282118 h 685911"/>
              <a:gd name="connsiteX8" fmla="*/ 0 w 909835"/>
              <a:gd name="connsiteY8" fmla="*/ 384791 h 685911"/>
              <a:gd name="connsiteX0" fmla="*/ 0 w 909835"/>
              <a:gd name="connsiteY0" fmla="*/ 388112 h 689232"/>
              <a:gd name="connsiteX1" fmla="*/ 0 w 909835"/>
              <a:gd name="connsiteY1" fmla="*/ 597660 h 689232"/>
              <a:gd name="connsiteX2" fmla="*/ 61184 w 909835"/>
              <a:gd name="connsiteY2" fmla="*/ 689232 h 689232"/>
              <a:gd name="connsiteX3" fmla="*/ 847726 w 909835"/>
              <a:gd name="connsiteY3" fmla="*/ 688148 h 689232"/>
              <a:gd name="connsiteX4" fmla="*/ 907257 w 909835"/>
              <a:gd name="connsiteY4" fmla="*/ 580992 h 689232"/>
              <a:gd name="connsiteX5" fmla="*/ 909835 w 909835"/>
              <a:gd name="connsiteY5" fmla="*/ 69023 h 689232"/>
              <a:gd name="connsiteX6" fmla="*/ 851612 w 909835"/>
              <a:gd name="connsiteY6" fmla="*/ 11485 h 689232"/>
              <a:gd name="connsiteX7" fmla="*/ 33406 w 909835"/>
              <a:gd name="connsiteY7" fmla="*/ 285439 h 689232"/>
              <a:gd name="connsiteX8" fmla="*/ 0 w 909835"/>
              <a:gd name="connsiteY8" fmla="*/ 388112 h 689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835" h="689232">
                <a:moveTo>
                  <a:pt x="0" y="388112"/>
                </a:moveTo>
                <a:lnTo>
                  <a:pt x="0" y="597660"/>
                </a:lnTo>
                <a:cubicBezTo>
                  <a:pt x="314" y="708613"/>
                  <a:pt x="1707" y="683031"/>
                  <a:pt x="61184" y="689232"/>
                </a:cubicBezTo>
                <a:lnTo>
                  <a:pt x="847726" y="688148"/>
                </a:lnTo>
                <a:cubicBezTo>
                  <a:pt x="914024" y="696683"/>
                  <a:pt x="907077" y="646519"/>
                  <a:pt x="907257" y="580992"/>
                </a:cubicBezTo>
                <a:cubicBezTo>
                  <a:pt x="908116" y="410336"/>
                  <a:pt x="908976" y="239679"/>
                  <a:pt x="909835" y="69023"/>
                </a:cubicBezTo>
                <a:cubicBezTo>
                  <a:pt x="909889" y="-19382"/>
                  <a:pt x="896982" y="-2998"/>
                  <a:pt x="851612" y="11485"/>
                </a:cubicBezTo>
                <a:lnTo>
                  <a:pt x="33406" y="285439"/>
                </a:lnTo>
                <a:cubicBezTo>
                  <a:pt x="-5008" y="299234"/>
                  <a:pt x="701" y="316090"/>
                  <a:pt x="0" y="388112"/>
                </a:cubicBezTo>
                <a:close/>
              </a:path>
            </a:pathLst>
          </a:custGeom>
          <a:solidFill>
            <a:srgbClr val="4D19C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66107" y="1260226"/>
            <a:ext cx="6780034" cy="2191764"/>
          </a:xfrm>
          <a:custGeom>
            <a:avLst/>
            <a:gdLst>
              <a:gd name="connsiteX0" fmla="*/ 0 w 897732"/>
              <a:gd name="connsiteY0" fmla="*/ 314325 h 671513"/>
              <a:gd name="connsiteX1" fmla="*/ 0 w 897732"/>
              <a:gd name="connsiteY1" fmla="*/ 607219 h 671513"/>
              <a:gd name="connsiteX2" fmla="*/ 54769 w 897732"/>
              <a:gd name="connsiteY2" fmla="*/ 671513 h 671513"/>
              <a:gd name="connsiteX3" fmla="*/ 840582 w 897732"/>
              <a:gd name="connsiteY3" fmla="*/ 671513 h 671513"/>
              <a:gd name="connsiteX4" fmla="*/ 897732 w 897732"/>
              <a:gd name="connsiteY4" fmla="*/ 614363 h 671513"/>
              <a:gd name="connsiteX5" fmla="*/ 897732 w 897732"/>
              <a:gd name="connsiteY5" fmla="*/ 52388 h 671513"/>
              <a:gd name="connsiteX6" fmla="*/ 828675 w 897732"/>
              <a:gd name="connsiteY6" fmla="*/ 0 h 671513"/>
              <a:gd name="connsiteX7" fmla="*/ 45244 w 897732"/>
              <a:gd name="connsiteY7" fmla="*/ 261938 h 671513"/>
              <a:gd name="connsiteX8" fmla="*/ 0 w 897732"/>
              <a:gd name="connsiteY8" fmla="*/ 314325 h 671513"/>
              <a:gd name="connsiteX0" fmla="*/ 0 w 902120"/>
              <a:gd name="connsiteY0" fmla="*/ 321495 h 678683"/>
              <a:gd name="connsiteX1" fmla="*/ 0 w 902120"/>
              <a:gd name="connsiteY1" fmla="*/ 614389 h 678683"/>
              <a:gd name="connsiteX2" fmla="*/ 54769 w 902120"/>
              <a:gd name="connsiteY2" fmla="*/ 678683 h 678683"/>
              <a:gd name="connsiteX3" fmla="*/ 840582 w 902120"/>
              <a:gd name="connsiteY3" fmla="*/ 678683 h 678683"/>
              <a:gd name="connsiteX4" fmla="*/ 897732 w 902120"/>
              <a:gd name="connsiteY4" fmla="*/ 621533 h 678683"/>
              <a:gd name="connsiteX5" fmla="*/ 897732 w 902120"/>
              <a:gd name="connsiteY5" fmla="*/ 59558 h 678683"/>
              <a:gd name="connsiteX6" fmla="*/ 828675 w 902120"/>
              <a:gd name="connsiteY6" fmla="*/ 7170 h 678683"/>
              <a:gd name="connsiteX7" fmla="*/ 45244 w 902120"/>
              <a:gd name="connsiteY7" fmla="*/ 269108 h 678683"/>
              <a:gd name="connsiteX8" fmla="*/ 0 w 902120"/>
              <a:gd name="connsiteY8" fmla="*/ 321495 h 678683"/>
              <a:gd name="connsiteX0" fmla="*/ 0 w 903259"/>
              <a:gd name="connsiteY0" fmla="*/ 334803 h 691991"/>
              <a:gd name="connsiteX1" fmla="*/ 0 w 903259"/>
              <a:gd name="connsiteY1" fmla="*/ 627697 h 691991"/>
              <a:gd name="connsiteX2" fmla="*/ 54769 w 903259"/>
              <a:gd name="connsiteY2" fmla="*/ 691991 h 691991"/>
              <a:gd name="connsiteX3" fmla="*/ 840582 w 903259"/>
              <a:gd name="connsiteY3" fmla="*/ 691991 h 691991"/>
              <a:gd name="connsiteX4" fmla="*/ 897732 w 903259"/>
              <a:gd name="connsiteY4" fmla="*/ 634841 h 691991"/>
              <a:gd name="connsiteX5" fmla="*/ 897732 w 903259"/>
              <a:gd name="connsiteY5" fmla="*/ 72866 h 691991"/>
              <a:gd name="connsiteX6" fmla="*/ 828675 w 903259"/>
              <a:gd name="connsiteY6" fmla="*/ 20478 h 691991"/>
              <a:gd name="connsiteX7" fmla="*/ 45244 w 903259"/>
              <a:gd name="connsiteY7" fmla="*/ 282416 h 691991"/>
              <a:gd name="connsiteX8" fmla="*/ 0 w 903259"/>
              <a:gd name="connsiteY8" fmla="*/ 334803 h 691991"/>
              <a:gd name="connsiteX0" fmla="*/ 0 w 902430"/>
              <a:gd name="connsiteY0" fmla="*/ 326084 h 683272"/>
              <a:gd name="connsiteX1" fmla="*/ 0 w 902430"/>
              <a:gd name="connsiteY1" fmla="*/ 618978 h 683272"/>
              <a:gd name="connsiteX2" fmla="*/ 54769 w 902430"/>
              <a:gd name="connsiteY2" fmla="*/ 683272 h 683272"/>
              <a:gd name="connsiteX3" fmla="*/ 840582 w 902430"/>
              <a:gd name="connsiteY3" fmla="*/ 683272 h 683272"/>
              <a:gd name="connsiteX4" fmla="*/ 897732 w 902430"/>
              <a:gd name="connsiteY4" fmla="*/ 626122 h 683272"/>
              <a:gd name="connsiteX5" fmla="*/ 897732 w 902430"/>
              <a:gd name="connsiteY5" fmla="*/ 64147 h 683272"/>
              <a:gd name="connsiteX6" fmla="*/ 828675 w 902430"/>
              <a:gd name="connsiteY6" fmla="*/ 11759 h 683272"/>
              <a:gd name="connsiteX7" fmla="*/ 45244 w 902430"/>
              <a:gd name="connsiteY7" fmla="*/ 273697 h 683272"/>
              <a:gd name="connsiteX8" fmla="*/ 0 w 902430"/>
              <a:gd name="connsiteY8" fmla="*/ 326084 h 683272"/>
              <a:gd name="connsiteX0" fmla="*/ 0 w 898864"/>
              <a:gd name="connsiteY0" fmla="*/ 327341 h 684529"/>
              <a:gd name="connsiteX1" fmla="*/ 0 w 898864"/>
              <a:gd name="connsiteY1" fmla="*/ 620235 h 684529"/>
              <a:gd name="connsiteX2" fmla="*/ 54769 w 898864"/>
              <a:gd name="connsiteY2" fmla="*/ 684529 h 684529"/>
              <a:gd name="connsiteX3" fmla="*/ 840582 w 898864"/>
              <a:gd name="connsiteY3" fmla="*/ 684529 h 684529"/>
              <a:gd name="connsiteX4" fmla="*/ 897732 w 898864"/>
              <a:gd name="connsiteY4" fmla="*/ 627379 h 684529"/>
              <a:gd name="connsiteX5" fmla="*/ 897732 w 898864"/>
              <a:gd name="connsiteY5" fmla="*/ 65404 h 684529"/>
              <a:gd name="connsiteX6" fmla="*/ 828675 w 898864"/>
              <a:gd name="connsiteY6" fmla="*/ 13016 h 684529"/>
              <a:gd name="connsiteX7" fmla="*/ 45244 w 898864"/>
              <a:gd name="connsiteY7" fmla="*/ 274954 h 684529"/>
              <a:gd name="connsiteX8" fmla="*/ 0 w 898864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1654 w 902516"/>
              <a:gd name="connsiteY0" fmla="*/ 327341 h 684529"/>
              <a:gd name="connsiteX1" fmla="*/ 1654 w 902516"/>
              <a:gd name="connsiteY1" fmla="*/ 620235 h 684529"/>
              <a:gd name="connsiteX2" fmla="*/ 56423 w 902516"/>
              <a:gd name="connsiteY2" fmla="*/ 684529 h 684529"/>
              <a:gd name="connsiteX3" fmla="*/ 842236 w 902516"/>
              <a:gd name="connsiteY3" fmla="*/ 684529 h 684529"/>
              <a:gd name="connsiteX4" fmla="*/ 899386 w 902516"/>
              <a:gd name="connsiteY4" fmla="*/ 627379 h 684529"/>
              <a:gd name="connsiteX5" fmla="*/ 899386 w 902516"/>
              <a:gd name="connsiteY5" fmla="*/ 65404 h 684529"/>
              <a:gd name="connsiteX6" fmla="*/ 830329 w 902516"/>
              <a:gd name="connsiteY6" fmla="*/ 13016 h 684529"/>
              <a:gd name="connsiteX7" fmla="*/ 46898 w 902516"/>
              <a:gd name="connsiteY7" fmla="*/ 274954 h 684529"/>
              <a:gd name="connsiteX8" fmla="*/ 1654 w 902516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501 w 901363"/>
              <a:gd name="connsiteY0" fmla="*/ 327341 h 684529"/>
              <a:gd name="connsiteX1" fmla="*/ 501 w 901363"/>
              <a:gd name="connsiteY1" fmla="*/ 620235 h 684529"/>
              <a:gd name="connsiteX2" fmla="*/ 55270 w 901363"/>
              <a:gd name="connsiteY2" fmla="*/ 684529 h 684529"/>
              <a:gd name="connsiteX3" fmla="*/ 841083 w 901363"/>
              <a:gd name="connsiteY3" fmla="*/ 684529 h 684529"/>
              <a:gd name="connsiteX4" fmla="*/ 898233 w 901363"/>
              <a:gd name="connsiteY4" fmla="*/ 627379 h 684529"/>
              <a:gd name="connsiteX5" fmla="*/ 898233 w 901363"/>
              <a:gd name="connsiteY5" fmla="*/ 65404 h 684529"/>
              <a:gd name="connsiteX6" fmla="*/ 829176 w 901363"/>
              <a:gd name="connsiteY6" fmla="*/ 13016 h 684529"/>
              <a:gd name="connsiteX7" fmla="*/ 45745 w 901363"/>
              <a:gd name="connsiteY7" fmla="*/ 274954 h 684529"/>
              <a:gd name="connsiteX8" fmla="*/ 501 w 901363"/>
              <a:gd name="connsiteY8" fmla="*/ 327341 h 684529"/>
              <a:gd name="connsiteX0" fmla="*/ 712 w 901574"/>
              <a:gd name="connsiteY0" fmla="*/ 327341 h 688517"/>
              <a:gd name="connsiteX1" fmla="*/ 712 w 901574"/>
              <a:gd name="connsiteY1" fmla="*/ 620235 h 688517"/>
              <a:gd name="connsiteX2" fmla="*/ 55481 w 901574"/>
              <a:gd name="connsiteY2" fmla="*/ 684529 h 688517"/>
              <a:gd name="connsiteX3" fmla="*/ 841294 w 901574"/>
              <a:gd name="connsiteY3" fmla="*/ 684529 h 688517"/>
              <a:gd name="connsiteX4" fmla="*/ 898444 w 901574"/>
              <a:gd name="connsiteY4" fmla="*/ 627379 h 688517"/>
              <a:gd name="connsiteX5" fmla="*/ 898444 w 901574"/>
              <a:gd name="connsiteY5" fmla="*/ 65404 h 688517"/>
              <a:gd name="connsiteX6" fmla="*/ 829387 w 901574"/>
              <a:gd name="connsiteY6" fmla="*/ 13016 h 688517"/>
              <a:gd name="connsiteX7" fmla="*/ 45956 w 901574"/>
              <a:gd name="connsiteY7" fmla="*/ 274954 h 688517"/>
              <a:gd name="connsiteX8" fmla="*/ 712 w 901574"/>
              <a:gd name="connsiteY8" fmla="*/ 327341 h 688517"/>
              <a:gd name="connsiteX0" fmla="*/ 892 w 901754"/>
              <a:gd name="connsiteY0" fmla="*/ 327341 h 684529"/>
              <a:gd name="connsiteX1" fmla="*/ 892 w 901754"/>
              <a:gd name="connsiteY1" fmla="*/ 620235 h 684529"/>
              <a:gd name="connsiteX2" fmla="*/ 55661 w 901754"/>
              <a:gd name="connsiteY2" fmla="*/ 684529 h 684529"/>
              <a:gd name="connsiteX3" fmla="*/ 841474 w 901754"/>
              <a:gd name="connsiteY3" fmla="*/ 684529 h 684529"/>
              <a:gd name="connsiteX4" fmla="*/ 898624 w 901754"/>
              <a:gd name="connsiteY4" fmla="*/ 627379 h 684529"/>
              <a:gd name="connsiteX5" fmla="*/ 898624 w 901754"/>
              <a:gd name="connsiteY5" fmla="*/ 65404 h 684529"/>
              <a:gd name="connsiteX6" fmla="*/ 829567 w 901754"/>
              <a:gd name="connsiteY6" fmla="*/ 13016 h 684529"/>
              <a:gd name="connsiteX7" fmla="*/ 46136 w 901754"/>
              <a:gd name="connsiteY7" fmla="*/ 274954 h 684529"/>
              <a:gd name="connsiteX8" fmla="*/ 892 w 901754"/>
              <a:gd name="connsiteY8" fmla="*/ 327341 h 684529"/>
              <a:gd name="connsiteX0" fmla="*/ 478 w 901340"/>
              <a:gd name="connsiteY0" fmla="*/ 327341 h 684529"/>
              <a:gd name="connsiteX1" fmla="*/ 478 w 901340"/>
              <a:gd name="connsiteY1" fmla="*/ 620235 h 684529"/>
              <a:gd name="connsiteX2" fmla="*/ 55247 w 901340"/>
              <a:gd name="connsiteY2" fmla="*/ 684529 h 684529"/>
              <a:gd name="connsiteX3" fmla="*/ 841060 w 901340"/>
              <a:gd name="connsiteY3" fmla="*/ 684529 h 684529"/>
              <a:gd name="connsiteX4" fmla="*/ 898210 w 901340"/>
              <a:gd name="connsiteY4" fmla="*/ 627379 h 684529"/>
              <a:gd name="connsiteX5" fmla="*/ 898210 w 901340"/>
              <a:gd name="connsiteY5" fmla="*/ 65404 h 684529"/>
              <a:gd name="connsiteX6" fmla="*/ 829153 w 901340"/>
              <a:gd name="connsiteY6" fmla="*/ 13016 h 684529"/>
              <a:gd name="connsiteX7" fmla="*/ 45722 w 901340"/>
              <a:gd name="connsiteY7" fmla="*/ 274954 h 684529"/>
              <a:gd name="connsiteX8" fmla="*/ 478 w 901340"/>
              <a:gd name="connsiteY8" fmla="*/ 327341 h 684529"/>
              <a:gd name="connsiteX0" fmla="*/ 268 w 901130"/>
              <a:gd name="connsiteY0" fmla="*/ 327341 h 689292"/>
              <a:gd name="connsiteX1" fmla="*/ 268 w 901130"/>
              <a:gd name="connsiteY1" fmla="*/ 620235 h 689292"/>
              <a:gd name="connsiteX2" fmla="*/ 93137 w 901130"/>
              <a:gd name="connsiteY2" fmla="*/ 689292 h 689292"/>
              <a:gd name="connsiteX3" fmla="*/ 840850 w 901130"/>
              <a:gd name="connsiteY3" fmla="*/ 684529 h 689292"/>
              <a:gd name="connsiteX4" fmla="*/ 898000 w 901130"/>
              <a:gd name="connsiteY4" fmla="*/ 627379 h 689292"/>
              <a:gd name="connsiteX5" fmla="*/ 898000 w 901130"/>
              <a:gd name="connsiteY5" fmla="*/ 65404 h 689292"/>
              <a:gd name="connsiteX6" fmla="*/ 828943 w 901130"/>
              <a:gd name="connsiteY6" fmla="*/ 13016 h 689292"/>
              <a:gd name="connsiteX7" fmla="*/ 45512 w 901130"/>
              <a:gd name="connsiteY7" fmla="*/ 274954 h 689292"/>
              <a:gd name="connsiteX8" fmla="*/ 268 w 901130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1075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8219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8219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7750"/>
              <a:gd name="connsiteY0" fmla="*/ 327341 h 689292"/>
              <a:gd name="connsiteX1" fmla="*/ 493 w 907750"/>
              <a:gd name="connsiteY1" fmla="*/ 620235 h 689292"/>
              <a:gd name="connsiteX2" fmla="*/ 93362 w 907750"/>
              <a:gd name="connsiteY2" fmla="*/ 689292 h 689292"/>
              <a:gd name="connsiteX3" fmla="*/ 848219 w 907750"/>
              <a:gd name="connsiteY3" fmla="*/ 684529 h 689292"/>
              <a:gd name="connsiteX4" fmla="*/ 907750 w 907750"/>
              <a:gd name="connsiteY4" fmla="*/ 627379 h 689292"/>
              <a:gd name="connsiteX5" fmla="*/ 898225 w 907750"/>
              <a:gd name="connsiteY5" fmla="*/ 65404 h 689292"/>
              <a:gd name="connsiteX6" fmla="*/ 829168 w 907750"/>
              <a:gd name="connsiteY6" fmla="*/ 13016 h 689292"/>
              <a:gd name="connsiteX7" fmla="*/ 45737 w 907750"/>
              <a:gd name="connsiteY7" fmla="*/ 274954 h 689292"/>
              <a:gd name="connsiteX8" fmla="*/ 493 w 907750"/>
              <a:gd name="connsiteY8" fmla="*/ 327341 h 689292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9294"/>
              <a:gd name="connsiteY0" fmla="*/ 328690 h 690641"/>
              <a:gd name="connsiteX1" fmla="*/ 493 w 909294"/>
              <a:gd name="connsiteY1" fmla="*/ 621584 h 690641"/>
              <a:gd name="connsiteX2" fmla="*/ 93362 w 909294"/>
              <a:gd name="connsiteY2" fmla="*/ 690641 h 690641"/>
              <a:gd name="connsiteX3" fmla="*/ 848219 w 909294"/>
              <a:gd name="connsiteY3" fmla="*/ 685878 h 690641"/>
              <a:gd name="connsiteX4" fmla="*/ 907750 w 909294"/>
              <a:gd name="connsiteY4" fmla="*/ 628728 h 690641"/>
              <a:gd name="connsiteX5" fmla="*/ 898225 w 909294"/>
              <a:gd name="connsiteY5" fmla="*/ 66753 h 690641"/>
              <a:gd name="connsiteX6" fmla="*/ 829168 w 909294"/>
              <a:gd name="connsiteY6" fmla="*/ 14365 h 690641"/>
              <a:gd name="connsiteX7" fmla="*/ 45737 w 909294"/>
              <a:gd name="connsiteY7" fmla="*/ 276303 h 690641"/>
              <a:gd name="connsiteX8" fmla="*/ 493 w 909294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578722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10346"/>
              <a:gd name="connsiteY0" fmla="*/ 328690 h 690641"/>
              <a:gd name="connsiteX1" fmla="*/ 493 w 910346"/>
              <a:gd name="connsiteY1" fmla="*/ 621584 h 690641"/>
              <a:gd name="connsiteX2" fmla="*/ 93362 w 910346"/>
              <a:gd name="connsiteY2" fmla="*/ 690641 h 690641"/>
              <a:gd name="connsiteX3" fmla="*/ 848219 w 910346"/>
              <a:gd name="connsiteY3" fmla="*/ 685878 h 690641"/>
              <a:gd name="connsiteX4" fmla="*/ 907750 w 910346"/>
              <a:gd name="connsiteY4" fmla="*/ 578722 h 690641"/>
              <a:gd name="connsiteX5" fmla="*/ 898225 w 910346"/>
              <a:gd name="connsiteY5" fmla="*/ 66753 h 690641"/>
              <a:gd name="connsiteX6" fmla="*/ 829168 w 910346"/>
              <a:gd name="connsiteY6" fmla="*/ 14365 h 690641"/>
              <a:gd name="connsiteX7" fmla="*/ 45737 w 910346"/>
              <a:gd name="connsiteY7" fmla="*/ 276303 h 690641"/>
              <a:gd name="connsiteX8" fmla="*/ 493 w 910346"/>
              <a:gd name="connsiteY8" fmla="*/ 328690 h 690641"/>
              <a:gd name="connsiteX0" fmla="*/ 493 w 908243"/>
              <a:gd name="connsiteY0" fmla="*/ 328690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28690 h 690641"/>
              <a:gd name="connsiteX0" fmla="*/ 493 w 908243"/>
              <a:gd name="connsiteY0" fmla="*/ 359647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59647 h 690641"/>
              <a:gd name="connsiteX0" fmla="*/ 493 w 908243"/>
              <a:gd name="connsiteY0" fmla="*/ 354885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54885 h 690641"/>
              <a:gd name="connsiteX0" fmla="*/ 1323 w 909073"/>
              <a:gd name="connsiteY0" fmla="*/ 354885 h 690641"/>
              <a:gd name="connsiteX1" fmla="*/ 1323 w 909073"/>
              <a:gd name="connsiteY1" fmla="*/ 621584 h 690641"/>
              <a:gd name="connsiteX2" fmla="*/ 94192 w 909073"/>
              <a:gd name="connsiteY2" fmla="*/ 690641 h 690641"/>
              <a:gd name="connsiteX3" fmla="*/ 849049 w 909073"/>
              <a:gd name="connsiteY3" fmla="*/ 685878 h 690641"/>
              <a:gd name="connsiteX4" fmla="*/ 908580 w 909073"/>
              <a:gd name="connsiteY4" fmla="*/ 578722 h 690641"/>
              <a:gd name="connsiteX5" fmla="*/ 899055 w 909073"/>
              <a:gd name="connsiteY5" fmla="*/ 66753 h 690641"/>
              <a:gd name="connsiteX6" fmla="*/ 829998 w 909073"/>
              <a:gd name="connsiteY6" fmla="*/ 14365 h 690641"/>
              <a:gd name="connsiteX7" fmla="*/ 46567 w 909073"/>
              <a:gd name="connsiteY7" fmla="*/ 276303 h 690641"/>
              <a:gd name="connsiteX8" fmla="*/ 1323 w 909073"/>
              <a:gd name="connsiteY8" fmla="*/ 354885 h 690641"/>
              <a:gd name="connsiteX0" fmla="*/ 494 w 908244"/>
              <a:gd name="connsiteY0" fmla="*/ 354885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54885 h 690641"/>
              <a:gd name="connsiteX0" fmla="*/ 1322 w 909072"/>
              <a:gd name="connsiteY0" fmla="*/ 354885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54885 h 690641"/>
              <a:gd name="connsiteX0" fmla="*/ 494 w 908244"/>
              <a:gd name="connsiteY0" fmla="*/ 354885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54885 h 690641"/>
              <a:gd name="connsiteX0" fmla="*/ 1322 w 909072"/>
              <a:gd name="connsiteY0" fmla="*/ 354885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54885 h 690641"/>
              <a:gd name="connsiteX0" fmla="*/ 1322 w 909072"/>
              <a:gd name="connsiteY0" fmla="*/ 385842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595390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920 w 908670"/>
              <a:gd name="connsiteY0" fmla="*/ 385842 h 690641"/>
              <a:gd name="connsiteX1" fmla="*/ 920 w 908670"/>
              <a:gd name="connsiteY1" fmla="*/ 595390 h 690641"/>
              <a:gd name="connsiteX2" fmla="*/ 93789 w 908670"/>
              <a:gd name="connsiteY2" fmla="*/ 690641 h 690641"/>
              <a:gd name="connsiteX3" fmla="*/ 848646 w 908670"/>
              <a:gd name="connsiteY3" fmla="*/ 685878 h 690641"/>
              <a:gd name="connsiteX4" fmla="*/ 908177 w 908670"/>
              <a:gd name="connsiteY4" fmla="*/ 578722 h 690641"/>
              <a:gd name="connsiteX5" fmla="*/ 898652 w 908670"/>
              <a:gd name="connsiteY5" fmla="*/ 66753 h 690641"/>
              <a:gd name="connsiteX6" fmla="*/ 829595 w 908670"/>
              <a:gd name="connsiteY6" fmla="*/ 14365 h 690641"/>
              <a:gd name="connsiteX7" fmla="*/ 46164 w 908670"/>
              <a:gd name="connsiteY7" fmla="*/ 276303 h 690641"/>
              <a:gd name="connsiteX8" fmla="*/ 920 w 908670"/>
              <a:gd name="connsiteY8" fmla="*/ 385842 h 690641"/>
              <a:gd name="connsiteX0" fmla="*/ 882 w 908632"/>
              <a:gd name="connsiteY0" fmla="*/ 385842 h 694528"/>
              <a:gd name="connsiteX1" fmla="*/ 882 w 908632"/>
              <a:gd name="connsiteY1" fmla="*/ 595390 h 694528"/>
              <a:gd name="connsiteX2" fmla="*/ 93751 w 908632"/>
              <a:gd name="connsiteY2" fmla="*/ 690641 h 694528"/>
              <a:gd name="connsiteX3" fmla="*/ 848608 w 908632"/>
              <a:gd name="connsiteY3" fmla="*/ 685878 h 694528"/>
              <a:gd name="connsiteX4" fmla="*/ 908139 w 908632"/>
              <a:gd name="connsiteY4" fmla="*/ 578722 h 694528"/>
              <a:gd name="connsiteX5" fmla="*/ 898614 w 908632"/>
              <a:gd name="connsiteY5" fmla="*/ 66753 h 694528"/>
              <a:gd name="connsiteX6" fmla="*/ 829557 w 908632"/>
              <a:gd name="connsiteY6" fmla="*/ 14365 h 694528"/>
              <a:gd name="connsiteX7" fmla="*/ 46126 w 908632"/>
              <a:gd name="connsiteY7" fmla="*/ 276303 h 694528"/>
              <a:gd name="connsiteX8" fmla="*/ 882 w 908632"/>
              <a:gd name="connsiteY8" fmla="*/ 385842 h 694528"/>
              <a:gd name="connsiteX0" fmla="*/ 882 w 908632"/>
              <a:gd name="connsiteY0" fmla="*/ 385842 h 691355"/>
              <a:gd name="connsiteX1" fmla="*/ 882 w 908632"/>
              <a:gd name="connsiteY1" fmla="*/ 595390 h 691355"/>
              <a:gd name="connsiteX2" fmla="*/ 93751 w 908632"/>
              <a:gd name="connsiteY2" fmla="*/ 690641 h 691355"/>
              <a:gd name="connsiteX3" fmla="*/ 848608 w 908632"/>
              <a:gd name="connsiteY3" fmla="*/ 685878 h 691355"/>
              <a:gd name="connsiteX4" fmla="*/ 908139 w 908632"/>
              <a:gd name="connsiteY4" fmla="*/ 578722 h 691355"/>
              <a:gd name="connsiteX5" fmla="*/ 898614 w 908632"/>
              <a:gd name="connsiteY5" fmla="*/ 66753 h 691355"/>
              <a:gd name="connsiteX6" fmla="*/ 829557 w 908632"/>
              <a:gd name="connsiteY6" fmla="*/ 14365 h 691355"/>
              <a:gd name="connsiteX7" fmla="*/ 46126 w 908632"/>
              <a:gd name="connsiteY7" fmla="*/ 276303 h 691355"/>
              <a:gd name="connsiteX8" fmla="*/ 882 w 908632"/>
              <a:gd name="connsiteY8" fmla="*/ 385842 h 691355"/>
              <a:gd name="connsiteX0" fmla="*/ 882 w 908632"/>
              <a:gd name="connsiteY0" fmla="*/ 385842 h 690641"/>
              <a:gd name="connsiteX1" fmla="*/ 882 w 908632"/>
              <a:gd name="connsiteY1" fmla="*/ 595390 h 690641"/>
              <a:gd name="connsiteX2" fmla="*/ 93751 w 908632"/>
              <a:gd name="connsiteY2" fmla="*/ 690641 h 690641"/>
              <a:gd name="connsiteX3" fmla="*/ 848608 w 908632"/>
              <a:gd name="connsiteY3" fmla="*/ 685878 h 690641"/>
              <a:gd name="connsiteX4" fmla="*/ 908139 w 908632"/>
              <a:gd name="connsiteY4" fmla="*/ 578722 h 690641"/>
              <a:gd name="connsiteX5" fmla="*/ 898614 w 908632"/>
              <a:gd name="connsiteY5" fmla="*/ 66753 h 690641"/>
              <a:gd name="connsiteX6" fmla="*/ 829557 w 908632"/>
              <a:gd name="connsiteY6" fmla="*/ 14365 h 690641"/>
              <a:gd name="connsiteX7" fmla="*/ 46126 w 908632"/>
              <a:gd name="connsiteY7" fmla="*/ 276303 h 690641"/>
              <a:gd name="connsiteX8" fmla="*/ 882 w 908632"/>
              <a:gd name="connsiteY8" fmla="*/ 385842 h 690641"/>
              <a:gd name="connsiteX0" fmla="*/ 655 w 908405"/>
              <a:gd name="connsiteY0" fmla="*/ 385842 h 690641"/>
              <a:gd name="connsiteX1" fmla="*/ 655 w 908405"/>
              <a:gd name="connsiteY1" fmla="*/ 595390 h 690641"/>
              <a:gd name="connsiteX2" fmla="*/ 112574 w 908405"/>
              <a:gd name="connsiteY2" fmla="*/ 690641 h 690641"/>
              <a:gd name="connsiteX3" fmla="*/ 848381 w 908405"/>
              <a:gd name="connsiteY3" fmla="*/ 685878 h 690641"/>
              <a:gd name="connsiteX4" fmla="*/ 907912 w 908405"/>
              <a:gd name="connsiteY4" fmla="*/ 578722 h 690641"/>
              <a:gd name="connsiteX5" fmla="*/ 898387 w 908405"/>
              <a:gd name="connsiteY5" fmla="*/ 66753 h 690641"/>
              <a:gd name="connsiteX6" fmla="*/ 829330 w 908405"/>
              <a:gd name="connsiteY6" fmla="*/ 14365 h 690641"/>
              <a:gd name="connsiteX7" fmla="*/ 45899 w 908405"/>
              <a:gd name="connsiteY7" fmla="*/ 276303 h 690641"/>
              <a:gd name="connsiteX8" fmla="*/ 655 w 908405"/>
              <a:gd name="connsiteY8" fmla="*/ 385842 h 690641"/>
              <a:gd name="connsiteX0" fmla="*/ 807 w 908557"/>
              <a:gd name="connsiteY0" fmla="*/ 385842 h 692203"/>
              <a:gd name="connsiteX1" fmla="*/ 807 w 908557"/>
              <a:gd name="connsiteY1" fmla="*/ 595390 h 692203"/>
              <a:gd name="connsiteX2" fmla="*/ 112726 w 908557"/>
              <a:gd name="connsiteY2" fmla="*/ 690641 h 692203"/>
              <a:gd name="connsiteX3" fmla="*/ 848533 w 908557"/>
              <a:gd name="connsiteY3" fmla="*/ 685878 h 692203"/>
              <a:gd name="connsiteX4" fmla="*/ 908064 w 908557"/>
              <a:gd name="connsiteY4" fmla="*/ 578722 h 692203"/>
              <a:gd name="connsiteX5" fmla="*/ 898539 w 908557"/>
              <a:gd name="connsiteY5" fmla="*/ 66753 h 692203"/>
              <a:gd name="connsiteX6" fmla="*/ 829482 w 908557"/>
              <a:gd name="connsiteY6" fmla="*/ 14365 h 692203"/>
              <a:gd name="connsiteX7" fmla="*/ 46051 w 908557"/>
              <a:gd name="connsiteY7" fmla="*/ 276303 h 692203"/>
              <a:gd name="connsiteX8" fmla="*/ 807 w 908557"/>
              <a:gd name="connsiteY8" fmla="*/ 385842 h 692203"/>
              <a:gd name="connsiteX0" fmla="*/ 699 w 908449"/>
              <a:gd name="connsiteY0" fmla="*/ 385842 h 692203"/>
              <a:gd name="connsiteX1" fmla="*/ 699 w 908449"/>
              <a:gd name="connsiteY1" fmla="*/ 595390 h 692203"/>
              <a:gd name="connsiteX2" fmla="*/ 112618 w 908449"/>
              <a:gd name="connsiteY2" fmla="*/ 690641 h 692203"/>
              <a:gd name="connsiteX3" fmla="*/ 848425 w 908449"/>
              <a:gd name="connsiteY3" fmla="*/ 685878 h 692203"/>
              <a:gd name="connsiteX4" fmla="*/ 907956 w 908449"/>
              <a:gd name="connsiteY4" fmla="*/ 578722 h 692203"/>
              <a:gd name="connsiteX5" fmla="*/ 898431 w 908449"/>
              <a:gd name="connsiteY5" fmla="*/ 66753 h 692203"/>
              <a:gd name="connsiteX6" fmla="*/ 829374 w 908449"/>
              <a:gd name="connsiteY6" fmla="*/ 14365 h 692203"/>
              <a:gd name="connsiteX7" fmla="*/ 45943 w 908449"/>
              <a:gd name="connsiteY7" fmla="*/ 276303 h 692203"/>
              <a:gd name="connsiteX8" fmla="*/ 699 w 908449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0534"/>
              <a:gd name="connsiteY0" fmla="*/ 386399 h 692760"/>
              <a:gd name="connsiteX1" fmla="*/ 699 w 910534"/>
              <a:gd name="connsiteY1" fmla="*/ 595947 h 692760"/>
              <a:gd name="connsiteX2" fmla="*/ 112618 w 910534"/>
              <a:gd name="connsiteY2" fmla="*/ 691198 h 692760"/>
              <a:gd name="connsiteX3" fmla="*/ 848425 w 910534"/>
              <a:gd name="connsiteY3" fmla="*/ 686435 h 692760"/>
              <a:gd name="connsiteX4" fmla="*/ 907956 w 910534"/>
              <a:gd name="connsiteY4" fmla="*/ 579279 h 692760"/>
              <a:gd name="connsiteX5" fmla="*/ 910534 w 910534"/>
              <a:gd name="connsiteY5" fmla="*/ 67310 h 692760"/>
              <a:gd name="connsiteX6" fmla="*/ 829374 w 910534"/>
              <a:gd name="connsiteY6" fmla="*/ 14922 h 692760"/>
              <a:gd name="connsiteX7" fmla="*/ 45943 w 910534"/>
              <a:gd name="connsiteY7" fmla="*/ 276860 h 692760"/>
              <a:gd name="connsiteX8" fmla="*/ 699 w 910534"/>
              <a:gd name="connsiteY8" fmla="*/ 386399 h 692760"/>
              <a:gd name="connsiteX0" fmla="*/ 699 w 910534"/>
              <a:gd name="connsiteY0" fmla="*/ 384791 h 691152"/>
              <a:gd name="connsiteX1" fmla="*/ 699 w 910534"/>
              <a:gd name="connsiteY1" fmla="*/ 594339 h 691152"/>
              <a:gd name="connsiteX2" fmla="*/ 112618 w 910534"/>
              <a:gd name="connsiteY2" fmla="*/ 689590 h 691152"/>
              <a:gd name="connsiteX3" fmla="*/ 848425 w 910534"/>
              <a:gd name="connsiteY3" fmla="*/ 684827 h 691152"/>
              <a:gd name="connsiteX4" fmla="*/ 907956 w 910534"/>
              <a:gd name="connsiteY4" fmla="*/ 577671 h 691152"/>
              <a:gd name="connsiteX5" fmla="*/ 910534 w 910534"/>
              <a:gd name="connsiteY5" fmla="*/ 65702 h 691152"/>
              <a:gd name="connsiteX6" fmla="*/ 829374 w 910534"/>
              <a:gd name="connsiteY6" fmla="*/ 13314 h 691152"/>
              <a:gd name="connsiteX7" fmla="*/ 45943 w 910534"/>
              <a:gd name="connsiteY7" fmla="*/ 275252 h 691152"/>
              <a:gd name="connsiteX8" fmla="*/ 699 w 910534"/>
              <a:gd name="connsiteY8" fmla="*/ 384791 h 691152"/>
              <a:gd name="connsiteX0" fmla="*/ 699 w 910534"/>
              <a:gd name="connsiteY0" fmla="*/ 384791 h 691152"/>
              <a:gd name="connsiteX1" fmla="*/ 699 w 910534"/>
              <a:gd name="connsiteY1" fmla="*/ 594339 h 691152"/>
              <a:gd name="connsiteX2" fmla="*/ 112618 w 910534"/>
              <a:gd name="connsiteY2" fmla="*/ 689590 h 691152"/>
              <a:gd name="connsiteX3" fmla="*/ 848425 w 910534"/>
              <a:gd name="connsiteY3" fmla="*/ 684827 h 691152"/>
              <a:gd name="connsiteX4" fmla="*/ 907956 w 910534"/>
              <a:gd name="connsiteY4" fmla="*/ 577671 h 691152"/>
              <a:gd name="connsiteX5" fmla="*/ 910534 w 910534"/>
              <a:gd name="connsiteY5" fmla="*/ 65702 h 691152"/>
              <a:gd name="connsiteX6" fmla="*/ 829374 w 910534"/>
              <a:gd name="connsiteY6" fmla="*/ 13314 h 691152"/>
              <a:gd name="connsiteX7" fmla="*/ 45943 w 910534"/>
              <a:gd name="connsiteY7" fmla="*/ 275252 h 691152"/>
              <a:gd name="connsiteX8" fmla="*/ 699 w 910534"/>
              <a:gd name="connsiteY8" fmla="*/ 384791 h 691152"/>
              <a:gd name="connsiteX0" fmla="*/ 264 w 910099"/>
              <a:gd name="connsiteY0" fmla="*/ 384791 h 691326"/>
              <a:gd name="connsiteX1" fmla="*/ 264 w 910099"/>
              <a:gd name="connsiteY1" fmla="*/ 594339 h 691326"/>
              <a:gd name="connsiteX2" fmla="*/ 112183 w 910099"/>
              <a:gd name="connsiteY2" fmla="*/ 689590 h 691326"/>
              <a:gd name="connsiteX3" fmla="*/ 847990 w 910099"/>
              <a:gd name="connsiteY3" fmla="*/ 684827 h 691326"/>
              <a:gd name="connsiteX4" fmla="*/ 907521 w 910099"/>
              <a:gd name="connsiteY4" fmla="*/ 577671 h 691326"/>
              <a:gd name="connsiteX5" fmla="*/ 910099 w 910099"/>
              <a:gd name="connsiteY5" fmla="*/ 65702 h 691326"/>
              <a:gd name="connsiteX6" fmla="*/ 828939 w 910099"/>
              <a:gd name="connsiteY6" fmla="*/ 13314 h 691326"/>
              <a:gd name="connsiteX7" fmla="*/ 45508 w 910099"/>
              <a:gd name="connsiteY7" fmla="*/ 275252 h 691326"/>
              <a:gd name="connsiteX8" fmla="*/ 264 w 910099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365 w 910200"/>
              <a:gd name="connsiteY0" fmla="*/ 384791 h 691326"/>
              <a:gd name="connsiteX1" fmla="*/ 365 w 910200"/>
              <a:gd name="connsiteY1" fmla="*/ 594339 h 691326"/>
              <a:gd name="connsiteX2" fmla="*/ 112284 w 910200"/>
              <a:gd name="connsiteY2" fmla="*/ 689590 h 691326"/>
              <a:gd name="connsiteX3" fmla="*/ 848091 w 910200"/>
              <a:gd name="connsiteY3" fmla="*/ 684827 h 691326"/>
              <a:gd name="connsiteX4" fmla="*/ 907622 w 910200"/>
              <a:gd name="connsiteY4" fmla="*/ 577671 h 691326"/>
              <a:gd name="connsiteX5" fmla="*/ 910200 w 910200"/>
              <a:gd name="connsiteY5" fmla="*/ 65702 h 691326"/>
              <a:gd name="connsiteX6" fmla="*/ 829040 w 910200"/>
              <a:gd name="connsiteY6" fmla="*/ 13314 h 691326"/>
              <a:gd name="connsiteX7" fmla="*/ 45609 w 910200"/>
              <a:gd name="connsiteY7" fmla="*/ 275252 h 691326"/>
              <a:gd name="connsiteX8" fmla="*/ 365 w 910200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835" h="691326">
                <a:moveTo>
                  <a:pt x="0" y="384791"/>
                </a:moveTo>
                <a:lnTo>
                  <a:pt x="0" y="594339"/>
                </a:lnTo>
                <a:cubicBezTo>
                  <a:pt x="314" y="705292"/>
                  <a:pt x="53182" y="691972"/>
                  <a:pt x="111919" y="689590"/>
                </a:cubicBezTo>
                <a:lnTo>
                  <a:pt x="847726" y="684827"/>
                </a:lnTo>
                <a:cubicBezTo>
                  <a:pt x="914024" y="693362"/>
                  <a:pt x="907077" y="643198"/>
                  <a:pt x="907257" y="577671"/>
                </a:cubicBezTo>
                <a:cubicBezTo>
                  <a:pt x="908116" y="407015"/>
                  <a:pt x="908976" y="236358"/>
                  <a:pt x="909835" y="65702"/>
                </a:cubicBezTo>
                <a:cubicBezTo>
                  <a:pt x="909889" y="-22703"/>
                  <a:pt x="874045" y="-1169"/>
                  <a:pt x="828675" y="13314"/>
                </a:cubicBezTo>
                <a:lnTo>
                  <a:pt x="45244" y="275252"/>
                </a:lnTo>
                <a:cubicBezTo>
                  <a:pt x="-3528" y="294197"/>
                  <a:pt x="701" y="312769"/>
                  <a:pt x="0" y="384791"/>
                </a:cubicBezTo>
                <a:close/>
              </a:path>
            </a:pathLst>
          </a:custGeom>
          <a:noFill/>
          <a:ln w="12700" cap="flat" cmpd="sng" algn="ctr">
            <a:solidFill>
              <a:srgbClr val="4D19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Заголовок 12"/>
          <p:cNvSpPr txBox="1">
            <a:spLocks/>
          </p:cNvSpPr>
          <p:nvPr/>
        </p:nvSpPr>
        <p:spPr>
          <a:xfrm>
            <a:off x="1992676" y="2513870"/>
            <a:ext cx="7275205" cy="1325218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5pPr>
            <a:lvl6pPr marL="544388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6pPr>
            <a:lvl7pPr marL="1088776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7pPr>
            <a:lvl8pPr marL="1633164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8pPr>
            <a:lvl9pPr marL="2177552" algn="ctr" rtl="0" eaLnBrk="1" fontAlgn="base" hangingPunct="1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Реализация мероприятий Плана развития комплексной безопасности </a:t>
            </a:r>
          </a:p>
        </p:txBody>
      </p:sp>
      <p:sp>
        <p:nvSpPr>
          <p:cNvPr id="20" name="Полилиния 19"/>
          <p:cNvSpPr/>
          <p:nvPr/>
        </p:nvSpPr>
        <p:spPr>
          <a:xfrm rot="10800000">
            <a:off x="1867562" y="4992359"/>
            <a:ext cx="4242713" cy="1366466"/>
          </a:xfrm>
          <a:custGeom>
            <a:avLst/>
            <a:gdLst>
              <a:gd name="connsiteX0" fmla="*/ 0 w 897732"/>
              <a:gd name="connsiteY0" fmla="*/ 314325 h 671513"/>
              <a:gd name="connsiteX1" fmla="*/ 0 w 897732"/>
              <a:gd name="connsiteY1" fmla="*/ 607219 h 671513"/>
              <a:gd name="connsiteX2" fmla="*/ 54769 w 897732"/>
              <a:gd name="connsiteY2" fmla="*/ 671513 h 671513"/>
              <a:gd name="connsiteX3" fmla="*/ 840582 w 897732"/>
              <a:gd name="connsiteY3" fmla="*/ 671513 h 671513"/>
              <a:gd name="connsiteX4" fmla="*/ 897732 w 897732"/>
              <a:gd name="connsiteY4" fmla="*/ 614363 h 671513"/>
              <a:gd name="connsiteX5" fmla="*/ 897732 w 897732"/>
              <a:gd name="connsiteY5" fmla="*/ 52388 h 671513"/>
              <a:gd name="connsiteX6" fmla="*/ 828675 w 897732"/>
              <a:gd name="connsiteY6" fmla="*/ 0 h 671513"/>
              <a:gd name="connsiteX7" fmla="*/ 45244 w 897732"/>
              <a:gd name="connsiteY7" fmla="*/ 261938 h 671513"/>
              <a:gd name="connsiteX8" fmla="*/ 0 w 897732"/>
              <a:gd name="connsiteY8" fmla="*/ 314325 h 671513"/>
              <a:gd name="connsiteX0" fmla="*/ 0 w 902120"/>
              <a:gd name="connsiteY0" fmla="*/ 321495 h 678683"/>
              <a:gd name="connsiteX1" fmla="*/ 0 w 902120"/>
              <a:gd name="connsiteY1" fmla="*/ 614389 h 678683"/>
              <a:gd name="connsiteX2" fmla="*/ 54769 w 902120"/>
              <a:gd name="connsiteY2" fmla="*/ 678683 h 678683"/>
              <a:gd name="connsiteX3" fmla="*/ 840582 w 902120"/>
              <a:gd name="connsiteY3" fmla="*/ 678683 h 678683"/>
              <a:gd name="connsiteX4" fmla="*/ 897732 w 902120"/>
              <a:gd name="connsiteY4" fmla="*/ 621533 h 678683"/>
              <a:gd name="connsiteX5" fmla="*/ 897732 w 902120"/>
              <a:gd name="connsiteY5" fmla="*/ 59558 h 678683"/>
              <a:gd name="connsiteX6" fmla="*/ 828675 w 902120"/>
              <a:gd name="connsiteY6" fmla="*/ 7170 h 678683"/>
              <a:gd name="connsiteX7" fmla="*/ 45244 w 902120"/>
              <a:gd name="connsiteY7" fmla="*/ 269108 h 678683"/>
              <a:gd name="connsiteX8" fmla="*/ 0 w 902120"/>
              <a:gd name="connsiteY8" fmla="*/ 321495 h 678683"/>
              <a:gd name="connsiteX0" fmla="*/ 0 w 903259"/>
              <a:gd name="connsiteY0" fmla="*/ 334803 h 691991"/>
              <a:gd name="connsiteX1" fmla="*/ 0 w 903259"/>
              <a:gd name="connsiteY1" fmla="*/ 627697 h 691991"/>
              <a:gd name="connsiteX2" fmla="*/ 54769 w 903259"/>
              <a:gd name="connsiteY2" fmla="*/ 691991 h 691991"/>
              <a:gd name="connsiteX3" fmla="*/ 840582 w 903259"/>
              <a:gd name="connsiteY3" fmla="*/ 691991 h 691991"/>
              <a:gd name="connsiteX4" fmla="*/ 897732 w 903259"/>
              <a:gd name="connsiteY4" fmla="*/ 634841 h 691991"/>
              <a:gd name="connsiteX5" fmla="*/ 897732 w 903259"/>
              <a:gd name="connsiteY5" fmla="*/ 72866 h 691991"/>
              <a:gd name="connsiteX6" fmla="*/ 828675 w 903259"/>
              <a:gd name="connsiteY6" fmla="*/ 20478 h 691991"/>
              <a:gd name="connsiteX7" fmla="*/ 45244 w 903259"/>
              <a:gd name="connsiteY7" fmla="*/ 282416 h 691991"/>
              <a:gd name="connsiteX8" fmla="*/ 0 w 903259"/>
              <a:gd name="connsiteY8" fmla="*/ 334803 h 691991"/>
              <a:gd name="connsiteX0" fmla="*/ 0 w 902430"/>
              <a:gd name="connsiteY0" fmla="*/ 326084 h 683272"/>
              <a:gd name="connsiteX1" fmla="*/ 0 w 902430"/>
              <a:gd name="connsiteY1" fmla="*/ 618978 h 683272"/>
              <a:gd name="connsiteX2" fmla="*/ 54769 w 902430"/>
              <a:gd name="connsiteY2" fmla="*/ 683272 h 683272"/>
              <a:gd name="connsiteX3" fmla="*/ 840582 w 902430"/>
              <a:gd name="connsiteY3" fmla="*/ 683272 h 683272"/>
              <a:gd name="connsiteX4" fmla="*/ 897732 w 902430"/>
              <a:gd name="connsiteY4" fmla="*/ 626122 h 683272"/>
              <a:gd name="connsiteX5" fmla="*/ 897732 w 902430"/>
              <a:gd name="connsiteY5" fmla="*/ 64147 h 683272"/>
              <a:gd name="connsiteX6" fmla="*/ 828675 w 902430"/>
              <a:gd name="connsiteY6" fmla="*/ 11759 h 683272"/>
              <a:gd name="connsiteX7" fmla="*/ 45244 w 902430"/>
              <a:gd name="connsiteY7" fmla="*/ 273697 h 683272"/>
              <a:gd name="connsiteX8" fmla="*/ 0 w 902430"/>
              <a:gd name="connsiteY8" fmla="*/ 326084 h 683272"/>
              <a:gd name="connsiteX0" fmla="*/ 0 w 898864"/>
              <a:gd name="connsiteY0" fmla="*/ 327341 h 684529"/>
              <a:gd name="connsiteX1" fmla="*/ 0 w 898864"/>
              <a:gd name="connsiteY1" fmla="*/ 620235 h 684529"/>
              <a:gd name="connsiteX2" fmla="*/ 54769 w 898864"/>
              <a:gd name="connsiteY2" fmla="*/ 684529 h 684529"/>
              <a:gd name="connsiteX3" fmla="*/ 840582 w 898864"/>
              <a:gd name="connsiteY3" fmla="*/ 684529 h 684529"/>
              <a:gd name="connsiteX4" fmla="*/ 897732 w 898864"/>
              <a:gd name="connsiteY4" fmla="*/ 627379 h 684529"/>
              <a:gd name="connsiteX5" fmla="*/ 897732 w 898864"/>
              <a:gd name="connsiteY5" fmla="*/ 65404 h 684529"/>
              <a:gd name="connsiteX6" fmla="*/ 828675 w 898864"/>
              <a:gd name="connsiteY6" fmla="*/ 13016 h 684529"/>
              <a:gd name="connsiteX7" fmla="*/ 45244 w 898864"/>
              <a:gd name="connsiteY7" fmla="*/ 274954 h 684529"/>
              <a:gd name="connsiteX8" fmla="*/ 0 w 898864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1654 w 902516"/>
              <a:gd name="connsiteY0" fmla="*/ 327341 h 684529"/>
              <a:gd name="connsiteX1" fmla="*/ 1654 w 902516"/>
              <a:gd name="connsiteY1" fmla="*/ 620235 h 684529"/>
              <a:gd name="connsiteX2" fmla="*/ 56423 w 902516"/>
              <a:gd name="connsiteY2" fmla="*/ 684529 h 684529"/>
              <a:gd name="connsiteX3" fmla="*/ 842236 w 902516"/>
              <a:gd name="connsiteY3" fmla="*/ 684529 h 684529"/>
              <a:gd name="connsiteX4" fmla="*/ 899386 w 902516"/>
              <a:gd name="connsiteY4" fmla="*/ 627379 h 684529"/>
              <a:gd name="connsiteX5" fmla="*/ 899386 w 902516"/>
              <a:gd name="connsiteY5" fmla="*/ 65404 h 684529"/>
              <a:gd name="connsiteX6" fmla="*/ 830329 w 902516"/>
              <a:gd name="connsiteY6" fmla="*/ 13016 h 684529"/>
              <a:gd name="connsiteX7" fmla="*/ 46898 w 902516"/>
              <a:gd name="connsiteY7" fmla="*/ 274954 h 684529"/>
              <a:gd name="connsiteX8" fmla="*/ 1654 w 902516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0 w 900862"/>
              <a:gd name="connsiteY0" fmla="*/ 327341 h 684529"/>
              <a:gd name="connsiteX1" fmla="*/ 0 w 900862"/>
              <a:gd name="connsiteY1" fmla="*/ 620235 h 684529"/>
              <a:gd name="connsiteX2" fmla="*/ 54769 w 900862"/>
              <a:gd name="connsiteY2" fmla="*/ 684529 h 684529"/>
              <a:gd name="connsiteX3" fmla="*/ 840582 w 900862"/>
              <a:gd name="connsiteY3" fmla="*/ 684529 h 684529"/>
              <a:gd name="connsiteX4" fmla="*/ 897732 w 900862"/>
              <a:gd name="connsiteY4" fmla="*/ 627379 h 684529"/>
              <a:gd name="connsiteX5" fmla="*/ 897732 w 900862"/>
              <a:gd name="connsiteY5" fmla="*/ 65404 h 684529"/>
              <a:gd name="connsiteX6" fmla="*/ 828675 w 900862"/>
              <a:gd name="connsiteY6" fmla="*/ 13016 h 684529"/>
              <a:gd name="connsiteX7" fmla="*/ 45244 w 900862"/>
              <a:gd name="connsiteY7" fmla="*/ 274954 h 684529"/>
              <a:gd name="connsiteX8" fmla="*/ 0 w 900862"/>
              <a:gd name="connsiteY8" fmla="*/ 327341 h 684529"/>
              <a:gd name="connsiteX0" fmla="*/ 501 w 901363"/>
              <a:gd name="connsiteY0" fmla="*/ 327341 h 684529"/>
              <a:gd name="connsiteX1" fmla="*/ 501 w 901363"/>
              <a:gd name="connsiteY1" fmla="*/ 620235 h 684529"/>
              <a:gd name="connsiteX2" fmla="*/ 55270 w 901363"/>
              <a:gd name="connsiteY2" fmla="*/ 684529 h 684529"/>
              <a:gd name="connsiteX3" fmla="*/ 841083 w 901363"/>
              <a:gd name="connsiteY3" fmla="*/ 684529 h 684529"/>
              <a:gd name="connsiteX4" fmla="*/ 898233 w 901363"/>
              <a:gd name="connsiteY4" fmla="*/ 627379 h 684529"/>
              <a:gd name="connsiteX5" fmla="*/ 898233 w 901363"/>
              <a:gd name="connsiteY5" fmla="*/ 65404 h 684529"/>
              <a:gd name="connsiteX6" fmla="*/ 829176 w 901363"/>
              <a:gd name="connsiteY6" fmla="*/ 13016 h 684529"/>
              <a:gd name="connsiteX7" fmla="*/ 45745 w 901363"/>
              <a:gd name="connsiteY7" fmla="*/ 274954 h 684529"/>
              <a:gd name="connsiteX8" fmla="*/ 501 w 901363"/>
              <a:gd name="connsiteY8" fmla="*/ 327341 h 684529"/>
              <a:gd name="connsiteX0" fmla="*/ 712 w 901574"/>
              <a:gd name="connsiteY0" fmla="*/ 327341 h 688517"/>
              <a:gd name="connsiteX1" fmla="*/ 712 w 901574"/>
              <a:gd name="connsiteY1" fmla="*/ 620235 h 688517"/>
              <a:gd name="connsiteX2" fmla="*/ 55481 w 901574"/>
              <a:gd name="connsiteY2" fmla="*/ 684529 h 688517"/>
              <a:gd name="connsiteX3" fmla="*/ 841294 w 901574"/>
              <a:gd name="connsiteY3" fmla="*/ 684529 h 688517"/>
              <a:gd name="connsiteX4" fmla="*/ 898444 w 901574"/>
              <a:gd name="connsiteY4" fmla="*/ 627379 h 688517"/>
              <a:gd name="connsiteX5" fmla="*/ 898444 w 901574"/>
              <a:gd name="connsiteY5" fmla="*/ 65404 h 688517"/>
              <a:gd name="connsiteX6" fmla="*/ 829387 w 901574"/>
              <a:gd name="connsiteY6" fmla="*/ 13016 h 688517"/>
              <a:gd name="connsiteX7" fmla="*/ 45956 w 901574"/>
              <a:gd name="connsiteY7" fmla="*/ 274954 h 688517"/>
              <a:gd name="connsiteX8" fmla="*/ 712 w 901574"/>
              <a:gd name="connsiteY8" fmla="*/ 327341 h 688517"/>
              <a:gd name="connsiteX0" fmla="*/ 892 w 901754"/>
              <a:gd name="connsiteY0" fmla="*/ 327341 h 684529"/>
              <a:gd name="connsiteX1" fmla="*/ 892 w 901754"/>
              <a:gd name="connsiteY1" fmla="*/ 620235 h 684529"/>
              <a:gd name="connsiteX2" fmla="*/ 55661 w 901754"/>
              <a:gd name="connsiteY2" fmla="*/ 684529 h 684529"/>
              <a:gd name="connsiteX3" fmla="*/ 841474 w 901754"/>
              <a:gd name="connsiteY3" fmla="*/ 684529 h 684529"/>
              <a:gd name="connsiteX4" fmla="*/ 898624 w 901754"/>
              <a:gd name="connsiteY4" fmla="*/ 627379 h 684529"/>
              <a:gd name="connsiteX5" fmla="*/ 898624 w 901754"/>
              <a:gd name="connsiteY5" fmla="*/ 65404 h 684529"/>
              <a:gd name="connsiteX6" fmla="*/ 829567 w 901754"/>
              <a:gd name="connsiteY6" fmla="*/ 13016 h 684529"/>
              <a:gd name="connsiteX7" fmla="*/ 46136 w 901754"/>
              <a:gd name="connsiteY7" fmla="*/ 274954 h 684529"/>
              <a:gd name="connsiteX8" fmla="*/ 892 w 901754"/>
              <a:gd name="connsiteY8" fmla="*/ 327341 h 684529"/>
              <a:gd name="connsiteX0" fmla="*/ 478 w 901340"/>
              <a:gd name="connsiteY0" fmla="*/ 327341 h 684529"/>
              <a:gd name="connsiteX1" fmla="*/ 478 w 901340"/>
              <a:gd name="connsiteY1" fmla="*/ 620235 h 684529"/>
              <a:gd name="connsiteX2" fmla="*/ 55247 w 901340"/>
              <a:gd name="connsiteY2" fmla="*/ 684529 h 684529"/>
              <a:gd name="connsiteX3" fmla="*/ 841060 w 901340"/>
              <a:gd name="connsiteY3" fmla="*/ 684529 h 684529"/>
              <a:gd name="connsiteX4" fmla="*/ 898210 w 901340"/>
              <a:gd name="connsiteY4" fmla="*/ 627379 h 684529"/>
              <a:gd name="connsiteX5" fmla="*/ 898210 w 901340"/>
              <a:gd name="connsiteY5" fmla="*/ 65404 h 684529"/>
              <a:gd name="connsiteX6" fmla="*/ 829153 w 901340"/>
              <a:gd name="connsiteY6" fmla="*/ 13016 h 684529"/>
              <a:gd name="connsiteX7" fmla="*/ 45722 w 901340"/>
              <a:gd name="connsiteY7" fmla="*/ 274954 h 684529"/>
              <a:gd name="connsiteX8" fmla="*/ 478 w 901340"/>
              <a:gd name="connsiteY8" fmla="*/ 327341 h 684529"/>
              <a:gd name="connsiteX0" fmla="*/ 268 w 901130"/>
              <a:gd name="connsiteY0" fmla="*/ 327341 h 689292"/>
              <a:gd name="connsiteX1" fmla="*/ 268 w 901130"/>
              <a:gd name="connsiteY1" fmla="*/ 620235 h 689292"/>
              <a:gd name="connsiteX2" fmla="*/ 93137 w 901130"/>
              <a:gd name="connsiteY2" fmla="*/ 689292 h 689292"/>
              <a:gd name="connsiteX3" fmla="*/ 840850 w 901130"/>
              <a:gd name="connsiteY3" fmla="*/ 684529 h 689292"/>
              <a:gd name="connsiteX4" fmla="*/ 898000 w 901130"/>
              <a:gd name="connsiteY4" fmla="*/ 627379 h 689292"/>
              <a:gd name="connsiteX5" fmla="*/ 898000 w 901130"/>
              <a:gd name="connsiteY5" fmla="*/ 65404 h 689292"/>
              <a:gd name="connsiteX6" fmla="*/ 828943 w 901130"/>
              <a:gd name="connsiteY6" fmla="*/ 13016 h 689292"/>
              <a:gd name="connsiteX7" fmla="*/ 45512 w 901130"/>
              <a:gd name="connsiteY7" fmla="*/ 274954 h 689292"/>
              <a:gd name="connsiteX8" fmla="*/ 268 w 901130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1075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8219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1355"/>
              <a:gd name="connsiteY0" fmla="*/ 327341 h 689292"/>
              <a:gd name="connsiteX1" fmla="*/ 493 w 901355"/>
              <a:gd name="connsiteY1" fmla="*/ 620235 h 689292"/>
              <a:gd name="connsiteX2" fmla="*/ 93362 w 901355"/>
              <a:gd name="connsiteY2" fmla="*/ 689292 h 689292"/>
              <a:gd name="connsiteX3" fmla="*/ 848219 w 901355"/>
              <a:gd name="connsiteY3" fmla="*/ 684529 h 689292"/>
              <a:gd name="connsiteX4" fmla="*/ 898225 w 901355"/>
              <a:gd name="connsiteY4" fmla="*/ 627379 h 689292"/>
              <a:gd name="connsiteX5" fmla="*/ 898225 w 901355"/>
              <a:gd name="connsiteY5" fmla="*/ 65404 h 689292"/>
              <a:gd name="connsiteX6" fmla="*/ 829168 w 901355"/>
              <a:gd name="connsiteY6" fmla="*/ 13016 h 689292"/>
              <a:gd name="connsiteX7" fmla="*/ 45737 w 901355"/>
              <a:gd name="connsiteY7" fmla="*/ 274954 h 689292"/>
              <a:gd name="connsiteX8" fmla="*/ 493 w 901355"/>
              <a:gd name="connsiteY8" fmla="*/ 327341 h 689292"/>
              <a:gd name="connsiteX0" fmla="*/ 493 w 907750"/>
              <a:gd name="connsiteY0" fmla="*/ 327341 h 689292"/>
              <a:gd name="connsiteX1" fmla="*/ 493 w 907750"/>
              <a:gd name="connsiteY1" fmla="*/ 620235 h 689292"/>
              <a:gd name="connsiteX2" fmla="*/ 93362 w 907750"/>
              <a:gd name="connsiteY2" fmla="*/ 689292 h 689292"/>
              <a:gd name="connsiteX3" fmla="*/ 848219 w 907750"/>
              <a:gd name="connsiteY3" fmla="*/ 684529 h 689292"/>
              <a:gd name="connsiteX4" fmla="*/ 907750 w 907750"/>
              <a:gd name="connsiteY4" fmla="*/ 627379 h 689292"/>
              <a:gd name="connsiteX5" fmla="*/ 898225 w 907750"/>
              <a:gd name="connsiteY5" fmla="*/ 65404 h 689292"/>
              <a:gd name="connsiteX6" fmla="*/ 829168 w 907750"/>
              <a:gd name="connsiteY6" fmla="*/ 13016 h 689292"/>
              <a:gd name="connsiteX7" fmla="*/ 45737 w 907750"/>
              <a:gd name="connsiteY7" fmla="*/ 274954 h 689292"/>
              <a:gd name="connsiteX8" fmla="*/ 493 w 907750"/>
              <a:gd name="connsiteY8" fmla="*/ 327341 h 689292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9294"/>
              <a:gd name="connsiteY0" fmla="*/ 328690 h 690641"/>
              <a:gd name="connsiteX1" fmla="*/ 493 w 909294"/>
              <a:gd name="connsiteY1" fmla="*/ 621584 h 690641"/>
              <a:gd name="connsiteX2" fmla="*/ 93362 w 909294"/>
              <a:gd name="connsiteY2" fmla="*/ 690641 h 690641"/>
              <a:gd name="connsiteX3" fmla="*/ 848219 w 909294"/>
              <a:gd name="connsiteY3" fmla="*/ 685878 h 690641"/>
              <a:gd name="connsiteX4" fmla="*/ 907750 w 909294"/>
              <a:gd name="connsiteY4" fmla="*/ 628728 h 690641"/>
              <a:gd name="connsiteX5" fmla="*/ 898225 w 909294"/>
              <a:gd name="connsiteY5" fmla="*/ 66753 h 690641"/>
              <a:gd name="connsiteX6" fmla="*/ 829168 w 909294"/>
              <a:gd name="connsiteY6" fmla="*/ 14365 h 690641"/>
              <a:gd name="connsiteX7" fmla="*/ 45737 w 909294"/>
              <a:gd name="connsiteY7" fmla="*/ 276303 h 690641"/>
              <a:gd name="connsiteX8" fmla="*/ 493 w 909294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628728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07750"/>
              <a:gd name="connsiteY0" fmla="*/ 328690 h 690641"/>
              <a:gd name="connsiteX1" fmla="*/ 493 w 907750"/>
              <a:gd name="connsiteY1" fmla="*/ 621584 h 690641"/>
              <a:gd name="connsiteX2" fmla="*/ 93362 w 907750"/>
              <a:gd name="connsiteY2" fmla="*/ 690641 h 690641"/>
              <a:gd name="connsiteX3" fmla="*/ 848219 w 907750"/>
              <a:gd name="connsiteY3" fmla="*/ 685878 h 690641"/>
              <a:gd name="connsiteX4" fmla="*/ 907750 w 907750"/>
              <a:gd name="connsiteY4" fmla="*/ 578722 h 690641"/>
              <a:gd name="connsiteX5" fmla="*/ 898225 w 907750"/>
              <a:gd name="connsiteY5" fmla="*/ 66753 h 690641"/>
              <a:gd name="connsiteX6" fmla="*/ 829168 w 907750"/>
              <a:gd name="connsiteY6" fmla="*/ 14365 h 690641"/>
              <a:gd name="connsiteX7" fmla="*/ 45737 w 907750"/>
              <a:gd name="connsiteY7" fmla="*/ 276303 h 690641"/>
              <a:gd name="connsiteX8" fmla="*/ 493 w 907750"/>
              <a:gd name="connsiteY8" fmla="*/ 328690 h 690641"/>
              <a:gd name="connsiteX0" fmla="*/ 493 w 910346"/>
              <a:gd name="connsiteY0" fmla="*/ 328690 h 690641"/>
              <a:gd name="connsiteX1" fmla="*/ 493 w 910346"/>
              <a:gd name="connsiteY1" fmla="*/ 621584 h 690641"/>
              <a:gd name="connsiteX2" fmla="*/ 93362 w 910346"/>
              <a:gd name="connsiteY2" fmla="*/ 690641 h 690641"/>
              <a:gd name="connsiteX3" fmla="*/ 848219 w 910346"/>
              <a:gd name="connsiteY3" fmla="*/ 685878 h 690641"/>
              <a:gd name="connsiteX4" fmla="*/ 907750 w 910346"/>
              <a:gd name="connsiteY4" fmla="*/ 578722 h 690641"/>
              <a:gd name="connsiteX5" fmla="*/ 898225 w 910346"/>
              <a:gd name="connsiteY5" fmla="*/ 66753 h 690641"/>
              <a:gd name="connsiteX6" fmla="*/ 829168 w 910346"/>
              <a:gd name="connsiteY6" fmla="*/ 14365 h 690641"/>
              <a:gd name="connsiteX7" fmla="*/ 45737 w 910346"/>
              <a:gd name="connsiteY7" fmla="*/ 276303 h 690641"/>
              <a:gd name="connsiteX8" fmla="*/ 493 w 910346"/>
              <a:gd name="connsiteY8" fmla="*/ 328690 h 690641"/>
              <a:gd name="connsiteX0" fmla="*/ 493 w 908243"/>
              <a:gd name="connsiteY0" fmla="*/ 328690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28690 h 690641"/>
              <a:gd name="connsiteX0" fmla="*/ 493 w 908243"/>
              <a:gd name="connsiteY0" fmla="*/ 359647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59647 h 690641"/>
              <a:gd name="connsiteX0" fmla="*/ 493 w 908243"/>
              <a:gd name="connsiteY0" fmla="*/ 354885 h 690641"/>
              <a:gd name="connsiteX1" fmla="*/ 493 w 908243"/>
              <a:gd name="connsiteY1" fmla="*/ 621584 h 690641"/>
              <a:gd name="connsiteX2" fmla="*/ 93362 w 908243"/>
              <a:gd name="connsiteY2" fmla="*/ 690641 h 690641"/>
              <a:gd name="connsiteX3" fmla="*/ 848219 w 908243"/>
              <a:gd name="connsiteY3" fmla="*/ 685878 h 690641"/>
              <a:gd name="connsiteX4" fmla="*/ 907750 w 908243"/>
              <a:gd name="connsiteY4" fmla="*/ 578722 h 690641"/>
              <a:gd name="connsiteX5" fmla="*/ 898225 w 908243"/>
              <a:gd name="connsiteY5" fmla="*/ 66753 h 690641"/>
              <a:gd name="connsiteX6" fmla="*/ 829168 w 908243"/>
              <a:gd name="connsiteY6" fmla="*/ 14365 h 690641"/>
              <a:gd name="connsiteX7" fmla="*/ 45737 w 908243"/>
              <a:gd name="connsiteY7" fmla="*/ 276303 h 690641"/>
              <a:gd name="connsiteX8" fmla="*/ 493 w 908243"/>
              <a:gd name="connsiteY8" fmla="*/ 354885 h 690641"/>
              <a:gd name="connsiteX0" fmla="*/ 1323 w 909073"/>
              <a:gd name="connsiteY0" fmla="*/ 354885 h 690641"/>
              <a:gd name="connsiteX1" fmla="*/ 1323 w 909073"/>
              <a:gd name="connsiteY1" fmla="*/ 621584 h 690641"/>
              <a:gd name="connsiteX2" fmla="*/ 94192 w 909073"/>
              <a:gd name="connsiteY2" fmla="*/ 690641 h 690641"/>
              <a:gd name="connsiteX3" fmla="*/ 849049 w 909073"/>
              <a:gd name="connsiteY3" fmla="*/ 685878 h 690641"/>
              <a:gd name="connsiteX4" fmla="*/ 908580 w 909073"/>
              <a:gd name="connsiteY4" fmla="*/ 578722 h 690641"/>
              <a:gd name="connsiteX5" fmla="*/ 899055 w 909073"/>
              <a:gd name="connsiteY5" fmla="*/ 66753 h 690641"/>
              <a:gd name="connsiteX6" fmla="*/ 829998 w 909073"/>
              <a:gd name="connsiteY6" fmla="*/ 14365 h 690641"/>
              <a:gd name="connsiteX7" fmla="*/ 46567 w 909073"/>
              <a:gd name="connsiteY7" fmla="*/ 276303 h 690641"/>
              <a:gd name="connsiteX8" fmla="*/ 1323 w 909073"/>
              <a:gd name="connsiteY8" fmla="*/ 354885 h 690641"/>
              <a:gd name="connsiteX0" fmla="*/ 494 w 908244"/>
              <a:gd name="connsiteY0" fmla="*/ 354885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54885 h 690641"/>
              <a:gd name="connsiteX0" fmla="*/ 1322 w 909072"/>
              <a:gd name="connsiteY0" fmla="*/ 354885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54885 h 690641"/>
              <a:gd name="connsiteX0" fmla="*/ 494 w 908244"/>
              <a:gd name="connsiteY0" fmla="*/ 354885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54885 h 690641"/>
              <a:gd name="connsiteX0" fmla="*/ 1322 w 909072"/>
              <a:gd name="connsiteY0" fmla="*/ 354885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54885 h 690641"/>
              <a:gd name="connsiteX0" fmla="*/ 1322 w 909072"/>
              <a:gd name="connsiteY0" fmla="*/ 385842 h 690641"/>
              <a:gd name="connsiteX1" fmla="*/ 1322 w 909072"/>
              <a:gd name="connsiteY1" fmla="*/ 621584 h 690641"/>
              <a:gd name="connsiteX2" fmla="*/ 94191 w 909072"/>
              <a:gd name="connsiteY2" fmla="*/ 690641 h 690641"/>
              <a:gd name="connsiteX3" fmla="*/ 849048 w 909072"/>
              <a:gd name="connsiteY3" fmla="*/ 685878 h 690641"/>
              <a:gd name="connsiteX4" fmla="*/ 908579 w 909072"/>
              <a:gd name="connsiteY4" fmla="*/ 578722 h 690641"/>
              <a:gd name="connsiteX5" fmla="*/ 899054 w 909072"/>
              <a:gd name="connsiteY5" fmla="*/ 66753 h 690641"/>
              <a:gd name="connsiteX6" fmla="*/ 829997 w 909072"/>
              <a:gd name="connsiteY6" fmla="*/ 14365 h 690641"/>
              <a:gd name="connsiteX7" fmla="*/ 46566 w 909072"/>
              <a:gd name="connsiteY7" fmla="*/ 276303 h 690641"/>
              <a:gd name="connsiteX8" fmla="*/ 1322 w 909072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621584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494 w 908244"/>
              <a:gd name="connsiteY0" fmla="*/ 385842 h 690641"/>
              <a:gd name="connsiteX1" fmla="*/ 494 w 908244"/>
              <a:gd name="connsiteY1" fmla="*/ 595390 h 690641"/>
              <a:gd name="connsiteX2" fmla="*/ 93363 w 908244"/>
              <a:gd name="connsiteY2" fmla="*/ 690641 h 690641"/>
              <a:gd name="connsiteX3" fmla="*/ 848220 w 908244"/>
              <a:gd name="connsiteY3" fmla="*/ 685878 h 690641"/>
              <a:gd name="connsiteX4" fmla="*/ 907751 w 908244"/>
              <a:gd name="connsiteY4" fmla="*/ 578722 h 690641"/>
              <a:gd name="connsiteX5" fmla="*/ 898226 w 908244"/>
              <a:gd name="connsiteY5" fmla="*/ 66753 h 690641"/>
              <a:gd name="connsiteX6" fmla="*/ 829169 w 908244"/>
              <a:gd name="connsiteY6" fmla="*/ 14365 h 690641"/>
              <a:gd name="connsiteX7" fmla="*/ 45738 w 908244"/>
              <a:gd name="connsiteY7" fmla="*/ 276303 h 690641"/>
              <a:gd name="connsiteX8" fmla="*/ 494 w 908244"/>
              <a:gd name="connsiteY8" fmla="*/ 385842 h 690641"/>
              <a:gd name="connsiteX0" fmla="*/ 920 w 908670"/>
              <a:gd name="connsiteY0" fmla="*/ 385842 h 690641"/>
              <a:gd name="connsiteX1" fmla="*/ 920 w 908670"/>
              <a:gd name="connsiteY1" fmla="*/ 595390 h 690641"/>
              <a:gd name="connsiteX2" fmla="*/ 93789 w 908670"/>
              <a:gd name="connsiteY2" fmla="*/ 690641 h 690641"/>
              <a:gd name="connsiteX3" fmla="*/ 848646 w 908670"/>
              <a:gd name="connsiteY3" fmla="*/ 685878 h 690641"/>
              <a:gd name="connsiteX4" fmla="*/ 908177 w 908670"/>
              <a:gd name="connsiteY4" fmla="*/ 578722 h 690641"/>
              <a:gd name="connsiteX5" fmla="*/ 898652 w 908670"/>
              <a:gd name="connsiteY5" fmla="*/ 66753 h 690641"/>
              <a:gd name="connsiteX6" fmla="*/ 829595 w 908670"/>
              <a:gd name="connsiteY6" fmla="*/ 14365 h 690641"/>
              <a:gd name="connsiteX7" fmla="*/ 46164 w 908670"/>
              <a:gd name="connsiteY7" fmla="*/ 276303 h 690641"/>
              <a:gd name="connsiteX8" fmla="*/ 920 w 908670"/>
              <a:gd name="connsiteY8" fmla="*/ 385842 h 690641"/>
              <a:gd name="connsiteX0" fmla="*/ 882 w 908632"/>
              <a:gd name="connsiteY0" fmla="*/ 385842 h 694528"/>
              <a:gd name="connsiteX1" fmla="*/ 882 w 908632"/>
              <a:gd name="connsiteY1" fmla="*/ 595390 h 694528"/>
              <a:gd name="connsiteX2" fmla="*/ 93751 w 908632"/>
              <a:gd name="connsiteY2" fmla="*/ 690641 h 694528"/>
              <a:gd name="connsiteX3" fmla="*/ 848608 w 908632"/>
              <a:gd name="connsiteY3" fmla="*/ 685878 h 694528"/>
              <a:gd name="connsiteX4" fmla="*/ 908139 w 908632"/>
              <a:gd name="connsiteY4" fmla="*/ 578722 h 694528"/>
              <a:gd name="connsiteX5" fmla="*/ 898614 w 908632"/>
              <a:gd name="connsiteY5" fmla="*/ 66753 h 694528"/>
              <a:gd name="connsiteX6" fmla="*/ 829557 w 908632"/>
              <a:gd name="connsiteY6" fmla="*/ 14365 h 694528"/>
              <a:gd name="connsiteX7" fmla="*/ 46126 w 908632"/>
              <a:gd name="connsiteY7" fmla="*/ 276303 h 694528"/>
              <a:gd name="connsiteX8" fmla="*/ 882 w 908632"/>
              <a:gd name="connsiteY8" fmla="*/ 385842 h 694528"/>
              <a:gd name="connsiteX0" fmla="*/ 882 w 908632"/>
              <a:gd name="connsiteY0" fmla="*/ 385842 h 691355"/>
              <a:gd name="connsiteX1" fmla="*/ 882 w 908632"/>
              <a:gd name="connsiteY1" fmla="*/ 595390 h 691355"/>
              <a:gd name="connsiteX2" fmla="*/ 93751 w 908632"/>
              <a:gd name="connsiteY2" fmla="*/ 690641 h 691355"/>
              <a:gd name="connsiteX3" fmla="*/ 848608 w 908632"/>
              <a:gd name="connsiteY3" fmla="*/ 685878 h 691355"/>
              <a:gd name="connsiteX4" fmla="*/ 908139 w 908632"/>
              <a:gd name="connsiteY4" fmla="*/ 578722 h 691355"/>
              <a:gd name="connsiteX5" fmla="*/ 898614 w 908632"/>
              <a:gd name="connsiteY5" fmla="*/ 66753 h 691355"/>
              <a:gd name="connsiteX6" fmla="*/ 829557 w 908632"/>
              <a:gd name="connsiteY6" fmla="*/ 14365 h 691355"/>
              <a:gd name="connsiteX7" fmla="*/ 46126 w 908632"/>
              <a:gd name="connsiteY7" fmla="*/ 276303 h 691355"/>
              <a:gd name="connsiteX8" fmla="*/ 882 w 908632"/>
              <a:gd name="connsiteY8" fmla="*/ 385842 h 691355"/>
              <a:gd name="connsiteX0" fmla="*/ 882 w 908632"/>
              <a:gd name="connsiteY0" fmla="*/ 385842 h 690641"/>
              <a:gd name="connsiteX1" fmla="*/ 882 w 908632"/>
              <a:gd name="connsiteY1" fmla="*/ 595390 h 690641"/>
              <a:gd name="connsiteX2" fmla="*/ 93751 w 908632"/>
              <a:gd name="connsiteY2" fmla="*/ 690641 h 690641"/>
              <a:gd name="connsiteX3" fmla="*/ 848608 w 908632"/>
              <a:gd name="connsiteY3" fmla="*/ 685878 h 690641"/>
              <a:gd name="connsiteX4" fmla="*/ 908139 w 908632"/>
              <a:gd name="connsiteY4" fmla="*/ 578722 h 690641"/>
              <a:gd name="connsiteX5" fmla="*/ 898614 w 908632"/>
              <a:gd name="connsiteY5" fmla="*/ 66753 h 690641"/>
              <a:gd name="connsiteX6" fmla="*/ 829557 w 908632"/>
              <a:gd name="connsiteY6" fmla="*/ 14365 h 690641"/>
              <a:gd name="connsiteX7" fmla="*/ 46126 w 908632"/>
              <a:gd name="connsiteY7" fmla="*/ 276303 h 690641"/>
              <a:gd name="connsiteX8" fmla="*/ 882 w 908632"/>
              <a:gd name="connsiteY8" fmla="*/ 385842 h 690641"/>
              <a:gd name="connsiteX0" fmla="*/ 655 w 908405"/>
              <a:gd name="connsiteY0" fmla="*/ 385842 h 690641"/>
              <a:gd name="connsiteX1" fmla="*/ 655 w 908405"/>
              <a:gd name="connsiteY1" fmla="*/ 595390 h 690641"/>
              <a:gd name="connsiteX2" fmla="*/ 112574 w 908405"/>
              <a:gd name="connsiteY2" fmla="*/ 690641 h 690641"/>
              <a:gd name="connsiteX3" fmla="*/ 848381 w 908405"/>
              <a:gd name="connsiteY3" fmla="*/ 685878 h 690641"/>
              <a:gd name="connsiteX4" fmla="*/ 907912 w 908405"/>
              <a:gd name="connsiteY4" fmla="*/ 578722 h 690641"/>
              <a:gd name="connsiteX5" fmla="*/ 898387 w 908405"/>
              <a:gd name="connsiteY5" fmla="*/ 66753 h 690641"/>
              <a:gd name="connsiteX6" fmla="*/ 829330 w 908405"/>
              <a:gd name="connsiteY6" fmla="*/ 14365 h 690641"/>
              <a:gd name="connsiteX7" fmla="*/ 45899 w 908405"/>
              <a:gd name="connsiteY7" fmla="*/ 276303 h 690641"/>
              <a:gd name="connsiteX8" fmla="*/ 655 w 908405"/>
              <a:gd name="connsiteY8" fmla="*/ 385842 h 690641"/>
              <a:gd name="connsiteX0" fmla="*/ 807 w 908557"/>
              <a:gd name="connsiteY0" fmla="*/ 385842 h 692203"/>
              <a:gd name="connsiteX1" fmla="*/ 807 w 908557"/>
              <a:gd name="connsiteY1" fmla="*/ 595390 h 692203"/>
              <a:gd name="connsiteX2" fmla="*/ 112726 w 908557"/>
              <a:gd name="connsiteY2" fmla="*/ 690641 h 692203"/>
              <a:gd name="connsiteX3" fmla="*/ 848533 w 908557"/>
              <a:gd name="connsiteY3" fmla="*/ 685878 h 692203"/>
              <a:gd name="connsiteX4" fmla="*/ 908064 w 908557"/>
              <a:gd name="connsiteY4" fmla="*/ 578722 h 692203"/>
              <a:gd name="connsiteX5" fmla="*/ 898539 w 908557"/>
              <a:gd name="connsiteY5" fmla="*/ 66753 h 692203"/>
              <a:gd name="connsiteX6" fmla="*/ 829482 w 908557"/>
              <a:gd name="connsiteY6" fmla="*/ 14365 h 692203"/>
              <a:gd name="connsiteX7" fmla="*/ 46051 w 908557"/>
              <a:gd name="connsiteY7" fmla="*/ 276303 h 692203"/>
              <a:gd name="connsiteX8" fmla="*/ 807 w 908557"/>
              <a:gd name="connsiteY8" fmla="*/ 385842 h 692203"/>
              <a:gd name="connsiteX0" fmla="*/ 699 w 908449"/>
              <a:gd name="connsiteY0" fmla="*/ 385842 h 692203"/>
              <a:gd name="connsiteX1" fmla="*/ 699 w 908449"/>
              <a:gd name="connsiteY1" fmla="*/ 595390 h 692203"/>
              <a:gd name="connsiteX2" fmla="*/ 112618 w 908449"/>
              <a:gd name="connsiteY2" fmla="*/ 690641 h 692203"/>
              <a:gd name="connsiteX3" fmla="*/ 848425 w 908449"/>
              <a:gd name="connsiteY3" fmla="*/ 685878 h 692203"/>
              <a:gd name="connsiteX4" fmla="*/ 907956 w 908449"/>
              <a:gd name="connsiteY4" fmla="*/ 578722 h 692203"/>
              <a:gd name="connsiteX5" fmla="*/ 898431 w 908449"/>
              <a:gd name="connsiteY5" fmla="*/ 66753 h 692203"/>
              <a:gd name="connsiteX6" fmla="*/ 829374 w 908449"/>
              <a:gd name="connsiteY6" fmla="*/ 14365 h 692203"/>
              <a:gd name="connsiteX7" fmla="*/ 45943 w 908449"/>
              <a:gd name="connsiteY7" fmla="*/ 276303 h 692203"/>
              <a:gd name="connsiteX8" fmla="*/ 699 w 908449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1004"/>
              <a:gd name="connsiteY0" fmla="*/ 385842 h 692203"/>
              <a:gd name="connsiteX1" fmla="*/ 699 w 911004"/>
              <a:gd name="connsiteY1" fmla="*/ 595390 h 692203"/>
              <a:gd name="connsiteX2" fmla="*/ 112618 w 911004"/>
              <a:gd name="connsiteY2" fmla="*/ 690641 h 692203"/>
              <a:gd name="connsiteX3" fmla="*/ 848425 w 911004"/>
              <a:gd name="connsiteY3" fmla="*/ 685878 h 692203"/>
              <a:gd name="connsiteX4" fmla="*/ 907956 w 911004"/>
              <a:gd name="connsiteY4" fmla="*/ 578722 h 692203"/>
              <a:gd name="connsiteX5" fmla="*/ 910534 w 911004"/>
              <a:gd name="connsiteY5" fmla="*/ 66753 h 692203"/>
              <a:gd name="connsiteX6" fmla="*/ 829374 w 911004"/>
              <a:gd name="connsiteY6" fmla="*/ 14365 h 692203"/>
              <a:gd name="connsiteX7" fmla="*/ 45943 w 911004"/>
              <a:gd name="connsiteY7" fmla="*/ 276303 h 692203"/>
              <a:gd name="connsiteX8" fmla="*/ 699 w 911004"/>
              <a:gd name="connsiteY8" fmla="*/ 385842 h 692203"/>
              <a:gd name="connsiteX0" fmla="*/ 699 w 910534"/>
              <a:gd name="connsiteY0" fmla="*/ 386399 h 692760"/>
              <a:gd name="connsiteX1" fmla="*/ 699 w 910534"/>
              <a:gd name="connsiteY1" fmla="*/ 595947 h 692760"/>
              <a:gd name="connsiteX2" fmla="*/ 112618 w 910534"/>
              <a:gd name="connsiteY2" fmla="*/ 691198 h 692760"/>
              <a:gd name="connsiteX3" fmla="*/ 848425 w 910534"/>
              <a:gd name="connsiteY3" fmla="*/ 686435 h 692760"/>
              <a:gd name="connsiteX4" fmla="*/ 907956 w 910534"/>
              <a:gd name="connsiteY4" fmla="*/ 579279 h 692760"/>
              <a:gd name="connsiteX5" fmla="*/ 910534 w 910534"/>
              <a:gd name="connsiteY5" fmla="*/ 67310 h 692760"/>
              <a:gd name="connsiteX6" fmla="*/ 829374 w 910534"/>
              <a:gd name="connsiteY6" fmla="*/ 14922 h 692760"/>
              <a:gd name="connsiteX7" fmla="*/ 45943 w 910534"/>
              <a:gd name="connsiteY7" fmla="*/ 276860 h 692760"/>
              <a:gd name="connsiteX8" fmla="*/ 699 w 910534"/>
              <a:gd name="connsiteY8" fmla="*/ 386399 h 692760"/>
              <a:gd name="connsiteX0" fmla="*/ 699 w 910534"/>
              <a:gd name="connsiteY0" fmla="*/ 384791 h 691152"/>
              <a:gd name="connsiteX1" fmla="*/ 699 w 910534"/>
              <a:gd name="connsiteY1" fmla="*/ 594339 h 691152"/>
              <a:gd name="connsiteX2" fmla="*/ 112618 w 910534"/>
              <a:gd name="connsiteY2" fmla="*/ 689590 h 691152"/>
              <a:gd name="connsiteX3" fmla="*/ 848425 w 910534"/>
              <a:gd name="connsiteY3" fmla="*/ 684827 h 691152"/>
              <a:gd name="connsiteX4" fmla="*/ 907956 w 910534"/>
              <a:gd name="connsiteY4" fmla="*/ 577671 h 691152"/>
              <a:gd name="connsiteX5" fmla="*/ 910534 w 910534"/>
              <a:gd name="connsiteY5" fmla="*/ 65702 h 691152"/>
              <a:gd name="connsiteX6" fmla="*/ 829374 w 910534"/>
              <a:gd name="connsiteY6" fmla="*/ 13314 h 691152"/>
              <a:gd name="connsiteX7" fmla="*/ 45943 w 910534"/>
              <a:gd name="connsiteY7" fmla="*/ 275252 h 691152"/>
              <a:gd name="connsiteX8" fmla="*/ 699 w 910534"/>
              <a:gd name="connsiteY8" fmla="*/ 384791 h 691152"/>
              <a:gd name="connsiteX0" fmla="*/ 699 w 910534"/>
              <a:gd name="connsiteY0" fmla="*/ 384791 h 691152"/>
              <a:gd name="connsiteX1" fmla="*/ 699 w 910534"/>
              <a:gd name="connsiteY1" fmla="*/ 594339 h 691152"/>
              <a:gd name="connsiteX2" fmla="*/ 112618 w 910534"/>
              <a:gd name="connsiteY2" fmla="*/ 689590 h 691152"/>
              <a:gd name="connsiteX3" fmla="*/ 848425 w 910534"/>
              <a:gd name="connsiteY3" fmla="*/ 684827 h 691152"/>
              <a:gd name="connsiteX4" fmla="*/ 907956 w 910534"/>
              <a:gd name="connsiteY4" fmla="*/ 577671 h 691152"/>
              <a:gd name="connsiteX5" fmla="*/ 910534 w 910534"/>
              <a:gd name="connsiteY5" fmla="*/ 65702 h 691152"/>
              <a:gd name="connsiteX6" fmla="*/ 829374 w 910534"/>
              <a:gd name="connsiteY6" fmla="*/ 13314 h 691152"/>
              <a:gd name="connsiteX7" fmla="*/ 45943 w 910534"/>
              <a:gd name="connsiteY7" fmla="*/ 275252 h 691152"/>
              <a:gd name="connsiteX8" fmla="*/ 699 w 910534"/>
              <a:gd name="connsiteY8" fmla="*/ 384791 h 691152"/>
              <a:gd name="connsiteX0" fmla="*/ 264 w 910099"/>
              <a:gd name="connsiteY0" fmla="*/ 384791 h 691326"/>
              <a:gd name="connsiteX1" fmla="*/ 264 w 910099"/>
              <a:gd name="connsiteY1" fmla="*/ 594339 h 691326"/>
              <a:gd name="connsiteX2" fmla="*/ 112183 w 910099"/>
              <a:gd name="connsiteY2" fmla="*/ 689590 h 691326"/>
              <a:gd name="connsiteX3" fmla="*/ 847990 w 910099"/>
              <a:gd name="connsiteY3" fmla="*/ 684827 h 691326"/>
              <a:gd name="connsiteX4" fmla="*/ 907521 w 910099"/>
              <a:gd name="connsiteY4" fmla="*/ 577671 h 691326"/>
              <a:gd name="connsiteX5" fmla="*/ 910099 w 910099"/>
              <a:gd name="connsiteY5" fmla="*/ 65702 h 691326"/>
              <a:gd name="connsiteX6" fmla="*/ 828939 w 910099"/>
              <a:gd name="connsiteY6" fmla="*/ 13314 h 691326"/>
              <a:gd name="connsiteX7" fmla="*/ 45508 w 910099"/>
              <a:gd name="connsiteY7" fmla="*/ 275252 h 691326"/>
              <a:gd name="connsiteX8" fmla="*/ 264 w 910099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365 w 910200"/>
              <a:gd name="connsiteY0" fmla="*/ 384791 h 691326"/>
              <a:gd name="connsiteX1" fmla="*/ 365 w 910200"/>
              <a:gd name="connsiteY1" fmla="*/ 594339 h 691326"/>
              <a:gd name="connsiteX2" fmla="*/ 112284 w 910200"/>
              <a:gd name="connsiteY2" fmla="*/ 689590 h 691326"/>
              <a:gd name="connsiteX3" fmla="*/ 848091 w 910200"/>
              <a:gd name="connsiteY3" fmla="*/ 684827 h 691326"/>
              <a:gd name="connsiteX4" fmla="*/ 907622 w 910200"/>
              <a:gd name="connsiteY4" fmla="*/ 577671 h 691326"/>
              <a:gd name="connsiteX5" fmla="*/ 910200 w 910200"/>
              <a:gd name="connsiteY5" fmla="*/ 65702 h 691326"/>
              <a:gd name="connsiteX6" fmla="*/ 829040 w 910200"/>
              <a:gd name="connsiteY6" fmla="*/ 13314 h 691326"/>
              <a:gd name="connsiteX7" fmla="*/ 45609 w 910200"/>
              <a:gd name="connsiteY7" fmla="*/ 275252 h 691326"/>
              <a:gd name="connsiteX8" fmla="*/ 365 w 910200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111919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0 w 909835"/>
              <a:gd name="connsiteY0" fmla="*/ 384791 h 691326"/>
              <a:gd name="connsiteX1" fmla="*/ 0 w 909835"/>
              <a:gd name="connsiteY1" fmla="*/ 594339 h 691326"/>
              <a:gd name="connsiteX2" fmla="*/ 60014 w 909835"/>
              <a:gd name="connsiteY2" fmla="*/ 689590 h 691326"/>
              <a:gd name="connsiteX3" fmla="*/ 847726 w 909835"/>
              <a:gd name="connsiteY3" fmla="*/ 684827 h 691326"/>
              <a:gd name="connsiteX4" fmla="*/ 907257 w 909835"/>
              <a:gd name="connsiteY4" fmla="*/ 577671 h 691326"/>
              <a:gd name="connsiteX5" fmla="*/ 909835 w 909835"/>
              <a:gd name="connsiteY5" fmla="*/ 65702 h 691326"/>
              <a:gd name="connsiteX6" fmla="*/ 828675 w 909835"/>
              <a:gd name="connsiteY6" fmla="*/ 13314 h 691326"/>
              <a:gd name="connsiteX7" fmla="*/ 45244 w 909835"/>
              <a:gd name="connsiteY7" fmla="*/ 275252 h 691326"/>
              <a:gd name="connsiteX8" fmla="*/ 0 w 909835"/>
              <a:gd name="connsiteY8" fmla="*/ 384791 h 691326"/>
              <a:gd name="connsiteX0" fmla="*/ 0 w 909835"/>
              <a:gd name="connsiteY0" fmla="*/ 384791 h 689590"/>
              <a:gd name="connsiteX1" fmla="*/ 0 w 909835"/>
              <a:gd name="connsiteY1" fmla="*/ 594339 h 689590"/>
              <a:gd name="connsiteX2" fmla="*/ 60014 w 909835"/>
              <a:gd name="connsiteY2" fmla="*/ 689590 h 689590"/>
              <a:gd name="connsiteX3" fmla="*/ 847726 w 909835"/>
              <a:gd name="connsiteY3" fmla="*/ 684827 h 689590"/>
              <a:gd name="connsiteX4" fmla="*/ 907257 w 909835"/>
              <a:gd name="connsiteY4" fmla="*/ 577671 h 689590"/>
              <a:gd name="connsiteX5" fmla="*/ 909835 w 909835"/>
              <a:gd name="connsiteY5" fmla="*/ 65702 h 689590"/>
              <a:gd name="connsiteX6" fmla="*/ 828675 w 909835"/>
              <a:gd name="connsiteY6" fmla="*/ 13314 h 689590"/>
              <a:gd name="connsiteX7" fmla="*/ 45244 w 909835"/>
              <a:gd name="connsiteY7" fmla="*/ 275252 h 689590"/>
              <a:gd name="connsiteX8" fmla="*/ 0 w 909835"/>
              <a:gd name="connsiteY8" fmla="*/ 384791 h 689590"/>
              <a:gd name="connsiteX0" fmla="*/ 0 w 909835"/>
              <a:gd name="connsiteY0" fmla="*/ 384791 h 690195"/>
              <a:gd name="connsiteX1" fmla="*/ 0 w 909835"/>
              <a:gd name="connsiteY1" fmla="*/ 594339 h 690195"/>
              <a:gd name="connsiteX2" fmla="*/ 60014 w 909835"/>
              <a:gd name="connsiteY2" fmla="*/ 689590 h 690195"/>
              <a:gd name="connsiteX3" fmla="*/ 847726 w 909835"/>
              <a:gd name="connsiteY3" fmla="*/ 684827 h 690195"/>
              <a:gd name="connsiteX4" fmla="*/ 907257 w 909835"/>
              <a:gd name="connsiteY4" fmla="*/ 577671 h 690195"/>
              <a:gd name="connsiteX5" fmla="*/ 909835 w 909835"/>
              <a:gd name="connsiteY5" fmla="*/ 65702 h 690195"/>
              <a:gd name="connsiteX6" fmla="*/ 828675 w 909835"/>
              <a:gd name="connsiteY6" fmla="*/ 13314 h 690195"/>
              <a:gd name="connsiteX7" fmla="*/ 45244 w 909835"/>
              <a:gd name="connsiteY7" fmla="*/ 275252 h 690195"/>
              <a:gd name="connsiteX8" fmla="*/ 0 w 909835"/>
              <a:gd name="connsiteY8" fmla="*/ 384791 h 690195"/>
              <a:gd name="connsiteX0" fmla="*/ 0 w 909835"/>
              <a:gd name="connsiteY0" fmla="*/ 384791 h 689590"/>
              <a:gd name="connsiteX1" fmla="*/ 0 w 909835"/>
              <a:gd name="connsiteY1" fmla="*/ 580458 h 689590"/>
              <a:gd name="connsiteX2" fmla="*/ 60014 w 909835"/>
              <a:gd name="connsiteY2" fmla="*/ 689590 h 689590"/>
              <a:gd name="connsiteX3" fmla="*/ 847726 w 909835"/>
              <a:gd name="connsiteY3" fmla="*/ 684827 h 689590"/>
              <a:gd name="connsiteX4" fmla="*/ 907257 w 909835"/>
              <a:gd name="connsiteY4" fmla="*/ 577671 h 689590"/>
              <a:gd name="connsiteX5" fmla="*/ 909835 w 909835"/>
              <a:gd name="connsiteY5" fmla="*/ 65702 h 689590"/>
              <a:gd name="connsiteX6" fmla="*/ 828675 w 909835"/>
              <a:gd name="connsiteY6" fmla="*/ 13314 h 689590"/>
              <a:gd name="connsiteX7" fmla="*/ 45244 w 909835"/>
              <a:gd name="connsiteY7" fmla="*/ 275252 h 689590"/>
              <a:gd name="connsiteX8" fmla="*/ 0 w 909835"/>
              <a:gd name="connsiteY8" fmla="*/ 384791 h 689590"/>
              <a:gd name="connsiteX0" fmla="*/ 0 w 909835"/>
              <a:gd name="connsiteY0" fmla="*/ 388381 h 693180"/>
              <a:gd name="connsiteX1" fmla="*/ 0 w 909835"/>
              <a:gd name="connsiteY1" fmla="*/ 584048 h 693180"/>
              <a:gd name="connsiteX2" fmla="*/ 60014 w 909835"/>
              <a:gd name="connsiteY2" fmla="*/ 693180 h 693180"/>
              <a:gd name="connsiteX3" fmla="*/ 847726 w 909835"/>
              <a:gd name="connsiteY3" fmla="*/ 688417 h 693180"/>
              <a:gd name="connsiteX4" fmla="*/ 907257 w 909835"/>
              <a:gd name="connsiteY4" fmla="*/ 581261 h 693180"/>
              <a:gd name="connsiteX5" fmla="*/ 909835 w 909835"/>
              <a:gd name="connsiteY5" fmla="*/ 69292 h 693180"/>
              <a:gd name="connsiteX6" fmla="*/ 845679 w 909835"/>
              <a:gd name="connsiteY6" fmla="*/ 11351 h 693180"/>
              <a:gd name="connsiteX7" fmla="*/ 45244 w 909835"/>
              <a:gd name="connsiteY7" fmla="*/ 278842 h 693180"/>
              <a:gd name="connsiteX8" fmla="*/ 0 w 909835"/>
              <a:gd name="connsiteY8" fmla="*/ 388381 h 693180"/>
              <a:gd name="connsiteX0" fmla="*/ 0 w 909835"/>
              <a:gd name="connsiteY0" fmla="*/ 388381 h 693180"/>
              <a:gd name="connsiteX1" fmla="*/ 0 w 909835"/>
              <a:gd name="connsiteY1" fmla="*/ 584048 h 693180"/>
              <a:gd name="connsiteX2" fmla="*/ 60014 w 909835"/>
              <a:gd name="connsiteY2" fmla="*/ 693180 h 693180"/>
              <a:gd name="connsiteX3" fmla="*/ 847726 w 909835"/>
              <a:gd name="connsiteY3" fmla="*/ 688417 h 693180"/>
              <a:gd name="connsiteX4" fmla="*/ 907257 w 909835"/>
              <a:gd name="connsiteY4" fmla="*/ 581261 h 693180"/>
              <a:gd name="connsiteX5" fmla="*/ 909835 w 909835"/>
              <a:gd name="connsiteY5" fmla="*/ 69292 h 693180"/>
              <a:gd name="connsiteX6" fmla="*/ 845679 w 909835"/>
              <a:gd name="connsiteY6" fmla="*/ 11351 h 693180"/>
              <a:gd name="connsiteX7" fmla="*/ 45244 w 909835"/>
              <a:gd name="connsiteY7" fmla="*/ 278842 h 693180"/>
              <a:gd name="connsiteX8" fmla="*/ 0 w 909835"/>
              <a:gd name="connsiteY8" fmla="*/ 388381 h 693180"/>
              <a:gd name="connsiteX0" fmla="*/ 0 w 909835"/>
              <a:gd name="connsiteY0" fmla="*/ 387170 h 691969"/>
              <a:gd name="connsiteX1" fmla="*/ 0 w 909835"/>
              <a:gd name="connsiteY1" fmla="*/ 582837 h 691969"/>
              <a:gd name="connsiteX2" fmla="*/ 60014 w 909835"/>
              <a:gd name="connsiteY2" fmla="*/ 691969 h 691969"/>
              <a:gd name="connsiteX3" fmla="*/ 847726 w 909835"/>
              <a:gd name="connsiteY3" fmla="*/ 687206 h 691969"/>
              <a:gd name="connsiteX4" fmla="*/ 907257 w 909835"/>
              <a:gd name="connsiteY4" fmla="*/ 580050 h 691969"/>
              <a:gd name="connsiteX5" fmla="*/ 909835 w 909835"/>
              <a:gd name="connsiteY5" fmla="*/ 68081 h 691969"/>
              <a:gd name="connsiteX6" fmla="*/ 845679 w 909835"/>
              <a:gd name="connsiteY6" fmla="*/ 10140 h 691969"/>
              <a:gd name="connsiteX7" fmla="*/ 45244 w 909835"/>
              <a:gd name="connsiteY7" fmla="*/ 277631 h 691969"/>
              <a:gd name="connsiteX8" fmla="*/ 0 w 909835"/>
              <a:gd name="connsiteY8" fmla="*/ 387170 h 691969"/>
              <a:gd name="connsiteX0" fmla="*/ 0 w 909835"/>
              <a:gd name="connsiteY0" fmla="*/ 387170 h 691969"/>
              <a:gd name="connsiteX1" fmla="*/ 0 w 909835"/>
              <a:gd name="connsiteY1" fmla="*/ 582837 h 691969"/>
              <a:gd name="connsiteX2" fmla="*/ 60014 w 909835"/>
              <a:gd name="connsiteY2" fmla="*/ 691969 h 691969"/>
              <a:gd name="connsiteX3" fmla="*/ 847726 w 909835"/>
              <a:gd name="connsiteY3" fmla="*/ 687206 h 691969"/>
              <a:gd name="connsiteX4" fmla="*/ 907257 w 909835"/>
              <a:gd name="connsiteY4" fmla="*/ 580050 h 691969"/>
              <a:gd name="connsiteX5" fmla="*/ 909835 w 909835"/>
              <a:gd name="connsiteY5" fmla="*/ 68081 h 691969"/>
              <a:gd name="connsiteX6" fmla="*/ 845679 w 909835"/>
              <a:gd name="connsiteY6" fmla="*/ 10140 h 691969"/>
              <a:gd name="connsiteX7" fmla="*/ 45244 w 909835"/>
              <a:gd name="connsiteY7" fmla="*/ 277631 h 691969"/>
              <a:gd name="connsiteX8" fmla="*/ 0 w 909835"/>
              <a:gd name="connsiteY8" fmla="*/ 387170 h 691969"/>
              <a:gd name="connsiteX0" fmla="*/ 0 w 909835"/>
              <a:gd name="connsiteY0" fmla="*/ 387170 h 691969"/>
              <a:gd name="connsiteX1" fmla="*/ 0 w 909835"/>
              <a:gd name="connsiteY1" fmla="*/ 582837 h 691969"/>
              <a:gd name="connsiteX2" fmla="*/ 60014 w 909835"/>
              <a:gd name="connsiteY2" fmla="*/ 691969 h 691969"/>
              <a:gd name="connsiteX3" fmla="*/ 847726 w 909835"/>
              <a:gd name="connsiteY3" fmla="*/ 687206 h 691969"/>
              <a:gd name="connsiteX4" fmla="*/ 907257 w 909835"/>
              <a:gd name="connsiteY4" fmla="*/ 580050 h 691969"/>
              <a:gd name="connsiteX5" fmla="*/ 909835 w 909835"/>
              <a:gd name="connsiteY5" fmla="*/ 68081 h 691969"/>
              <a:gd name="connsiteX6" fmla="*/ 845679 w 909835"/>
              <a:gd name="connsiteY6" fmla="*/ 10140 h 691969"/>
              <a:gd name="connsiteX7" fmla="*/ 45244 w 909835"/>
              <a:gd name="connsiteY7" fmla="*/ 277631 h 691969"/>
              <a:gd name="connsiteX8" fmla="*/ 0 w 909835"/>
              <a:gd name="connsiteY8" fmla="*/ 387170 h 69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9835" h="691969">
                <a:moveTo>
                  <a:pt x="0" y="387170"/>
                </a:moveTo>
                <a:lnTo>
                  <a:pt x="0" y="582837"/>
                </a:lnTo>
                <a:cubicBezTo>
                  <a:pt x="314" y="693790"/>
                  <a:pt x="2172" y="691574"/>
                  <a:pt x="60014" y="691969"/>
                </a:cubicBezTo>
                <a:lnTo>
                  <a:pt x="847726" y="687206"/>
                </a:lnTo>
                <a:cubicBezTo>
                  <a:pt x="901495" y="687412"/>
                  <a:pt x="901708" y="648353"/>
                  <a:pt x="907257" y="580050"/>
                </a:cubicBezTo>
                <a:cubicBezTo>
                  <a:pt x="908116" y="409394"/>
                  <a:pt x="908976" y="238737"/>
                  <a:pt x="909835" y="68081"/>
                </a:cubicBezTo>
                <a:cubicBezTo>
                  <a:pt x="906309" y="-20324"/>
                  <a:pt x="891944" y="-1567"/>
                  <a:pt x="845679" y="10140"/>
                </a:cubicBezTo>
                <a:lnTo>
                  <a:pt x="45244" y="277631"/>
                </a:lnTo>
                <a:cubicBezTo>
                  <a:pt x="-3528" y="296576"/>
                  <a:pt x="701" y="315148"/>
                  <a:pt x="0" y="38717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solidFill>
              <a:srgbClr val="4D19C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99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1940252" y="5067369"/>
            <a:ext cx="3023486" cy="8934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1088776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ba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los Text DemiBold"/>
                <a:ea typeface="+mn-ea"/>
                <a:cs typeface="+mn-cs"/>
              </a:rPr>
              <a:t>Начальник Управления комплексной безопасности</a:t>
            </a: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ba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los Text DemiBold"/>
                <a:ea typeface="+mn-ea"/>
                <a:cs typeface="+mn-cs"/>
              </a:rPr>
              <a:t>Мишутов В.А.</a:t>
            </a:r>
            <a:r>
              <a:rPr kumimoji="0" lang="ba-RU" sz="1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los Text DemiBold"/>
                <a:ea typeface="+mn-ea"/>
                <a:cs typeface="+mn-cs"/>
              </a:rPr>
              <a:t> </a:t>
            </a:r>
            <a:endParaRPr kumimoji="0" lang="ba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los Text DemiBold"/>
              <a:ea typeface="+mn-ea"/>
              <a:cs typeface="+mn-cs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ba-RU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los Text DemiBold"/>
              <a:ea typeface="+mn-ea"/>
              <a:cs typeface="+mn-cs"/>
            </a:endParaRPr>
          </a:p>
          <a:p>
            <a:pPr marL="0" marR="0" lvl="0" indent="0" algn="l" defTabSz="91412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ba-RU" sz="900" b="1" dirty="0">
                <a:latin typeface="Golos Text DemiBold"/>
              </a:rPr>
              <a:t>04</a:t>
            </a:r>
            <a:r>
              <a:rPr kumimoji="0" lang="ba-RU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los Text DemiBold"/>
                <a:ea typeface="+mn-ea"/>
                <a:cs typeface="+mn-cs"/>
              </a:rPr>
              <a:t>.04.2023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los Text D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915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9494" y="550282"/>
            <a:ext cx="260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Пожарная безопасность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2760" y="811790"/>
            <a:ext cx="10800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	</a:t>
            </a:r>
            <a:r>
              <a:rPr lang="ru-RU" b="1" dirty="0">
                <a:solidFill>
                  <a:srgbClr val="7030A0"/>
                </a:solidFill>
              </a:rPr>
              <a:t>Потребность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в бюджетных ассигнованиях для реализации мероприятий пожарной безопасности</a:t>
            </a:r>
            <a:endParaRPr lang="ru-RU" sz="16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558755"/>
              </p:ext>
            </p:extLst>
          </p:nvPr>
        </p:nvGraphicFramePr>
        <p:xfrm>
          <a:off x="792760" y="1737223"/>
          <a:ext cx="1080027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5985">
                  <a:extLst>
                    <a:ext uri="{9D8B030D-6E8A-4147-A177-3AD203B41FA5}">
                      <a16:colId xmlns:a16="http://schemas.microsoft.com/office/drawing/2014/main" val="3712005942"/>
                    </a:ext>
                  </a:extLst>
                </a:gridCol>
                <a:gridCol w="6494195">
                  <a:extLst>
                    <a:ext uri="{9D8B030D-6E8A-4147-A177-3AD203B41FA5}">
                      <a16:colId xmlns:a16="http://schemas.microsoft.com/office/drawing/2014/main" val="971381816"/>
                    </a:ext>
                  </a:extLst>
                </a:gridCol>
                <a:gridCol w="3600090">
                  <a:extLst>
                    <a:ext uri="{9D8B030D-6E8A-4147-A177-3AD203B41FA5}">
                      <a16:colId xmlns:a16="http://schemas.microsoft.com/office/drawing/2014/main" val="40074577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Сумма (</a:t>
                      </a:r>
                      <a:r>
                        <a:rPr lang="ru-RU" sz="1400" dirty="0" err="1"/>
                        <a:t>руб</a:t>
                      </a:r>
                      <a:r>
                        <a:rPr lang="ru-RU" sz="1400" dirty="0"/>
                        <a:t>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917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Противопожарное оборудование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17 126 125,00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709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Капитальный</a:t>
                      </a:r>
                      <a:r>
                        <a:rPr lang="ru-RU" sz="1400" baseline="0" dirty="0"/>
                        <a:t> ремонт АПС СОУЭ, монтаж системами вытяжной </a:t>
                      </a:r>
                      <a:r>
                        <a:rPr lang="ru-RU" sz="1400" baseline="0" dirty="0" err="1"/>
                        <a:t>противодымной</a:t>
                      </a:r>
                      <a:r>
                        <a:rPr lang="ru-RU" sz="1400" baseline="0" dirty="0"/>
                        <a:t> вентиляции, для удаления продуктов горения при пожаре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37 855 333,00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892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Монтажные работы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16 608 385,20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251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Проектные и изыскательские работы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4 955 000,00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044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i="1" dirty="0"/>
                        <a:t>76 544 843,20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89512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153699"/>
              </p:ext>
            </p:extLst>
          </p:nvPr>
        </p:nvGraphicFramePr>
        <p:xfrm>
          <a:off x="2128895" y="5035016"/>
          <a:ext cx="8128000" cy="731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02415223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41959758"/>
                    </a:ext>
                  </a:extLst>
                </a:gridCol>
              </a:tblGrid>
              <a:tr h="343288">
                <a:tc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БашГУ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УГАТУ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56986"/>
                  </a:ext>
                </a:extLst>
              </a:tr>
              <a:tr h="343288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2 126 116,00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2 670 000 руб.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98132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089509" y="4294950"/>
            <a:ext cx="645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Затраты на реализацию мер пожарной безопасности в 2022 г. </a:t>
            </a:r>
          </a:p>
        </p:txBody>
      </p:sp>
    </p:spTree>
    <p:extLst>
      <p:ext uri="{BB962C8B-B14F-4D97-AF65-F5344CB8AC3E}">
        <p14:creationId xmlns:p14="http://schemas.microsoft.com/office/powerpoint/2010/main" val="3423846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60704" y="284984"/>
            <a:ext cx="6299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«Предупреждение и ликвидация чрезвычайных ситуаций», </a:t>
            </a:r>
          </a:p>
          <a:p>
            <a:r>
              <a:rPr lang="ru-RU" b="1" dirty="0">
                <a:solidFill>
                  <a:srgbClr val="FF0000"/>
                </a:solidFill>
              </a:rPr>
              <a:t>«Гражданская оборона»</a:t>
            </a:r>
            <a:r>
              <a:rPr lang="ru-RU" dirty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81375" y="1704152"/>
            <a:ext cx="8229599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sz="1600" dirty="0">
                <a:solidFill>
                  <a:srgbClr val="7030A0"/>
                </a:solidFill>
              </a:rPr>
              <a:t>В 2022 году проводилась работа в соответствии с требованиями Федеральных законов от 12 февраля 1998 г. № 28-ФЗ «О гражданской обороне», от 21 декабря 1994 г. № 68-ФЗ «О защите населения и территорий от чрезвычайных ситуаций природного и техногенного характера», Постановлением Правительства Российской Федерации от 26 ноября 2007 г. №804 «Об утверждении Положения о гражданской обороне в Российской Федерации» и Планом основных мероприятий Университета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 на 2022 год.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	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93" y="1704152"/>
            <a:ext cx="2381349" cy="3555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851" y="958975"/>
            <a:ext cx="3027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</a:rPr>
              <a:t>План 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действий по предупреждению и ликвидации ЧС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31" y="4049767"/>
            <a:ext cx="3703443" cy="25055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76274" y="404325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>
                <a:solidFill>
                  <a:srgbClr val="7030A0"/>
                </a:solidFill>
              </a:rPr>
              <a:t>Работа объектового звена Университета Башкирской территориальной подсистемы единой государственной системы предупреждения и ликвидации чрезвычайных ситуаций (далее – БТП РСЧС) была направлена на организацию подготовки работников и обучающихся Университета по совершенствованию знаний, навыков и умений в вопросах реализации единой государственной политики в области гражданской обороны, предупреждения и ликвидации последствий чрезвычайных ситуаций природного и техногенного характера. </a:t>
            </a:r>
          </a:p>
        </p:txBody>
      </p:sp>
    </p:spTree>
    <p:extLst>
      <p:ext uri="{BB962C8B-B14F-4D97-AF65-F5344CB8AC3E}">
        <p14:creationId xmlns:p14="http://schemas.microsoft.com/office/powerpoint/2010/main" val="4007366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29" y="246911"/>
            <a:ext cx="6352583" cy="7742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5170" y="1564330"/>
            <a:ext cx="1059323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	</a:t>
            </a:r>
            <a:r>
              <a:rPr lang="ru-RU" sz="1600" dirty="0">
                <a:solidFill>
                  <a:srgbClr val="7030A0"/>
                </a:solidFill>
              </a:rPr>
              <a:t>Организовано обучение в области гражданской обороны и защиты от чрезвычайных ситуаций. 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                    Согласно действующим ФГОС ВО (3++) по всем направлениям подготовки </a:t>
            </a:r>
            <a:r>
              <a:rPr lang="ru-RU" sz="1600" dirty="0" err="1">
                <a:solidFill>
                  <a:srgbClr val="7030A0"/>
                </a:solidFill>
              </a:rPr>
              <a:t>бакалавриата</a:t>
            </a:r>
            <a:r>
              <a:rPr lang="ru-RU" sz="1600" dirty="0">
                <a:solidFill>
                  <a:srgbClr val="7030A0"/>
                </a:solidFill>
              </a:rPr>
              <a:t> и </a:t>
            </a:r>
            <a:r>
              <a:rPr lang="ru-RU" sz="1600" dirty="0" err="1">
                <a:solidFill>
                  <a:srgbClr val="7030A0"/>
                </a:solidFill>
              </a:rPr>
              <a:t>специалитета</a:t>
            </a:r>
            <a:r>
              <a:rPr lang="ru-RU" sz="1600" dirty="0">
                <a:solidFill>
                  <a:srgbClr val="7030A0"/>
                </a:solidFill>
              </a:rPr>
              <a:t> сформулирована универсальная компетенция УК-8 "Способен создавать и поддерживать в повседневной жизни и в профессиональной деятельности безопасные условия жизнедеятельности для сохранения природной среды, обеспечения устойчивого развития общества, в том числе при угрозе и возникновении чрезвычайных ситуаций и военных конфликтов", формируемая в рамках дисциплины "Безопасность жизнедеятельности".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	В 2022 году в ГБОУ «Учебно-методический центр ГОЧС РБ» прошли обучение 34 работника (литер Н - 6, литер Т - 28 работников), в учебно-методическом отделе МБУ «УГЗ г. Уфы» 19 - работников (литер Н – 5, литер Т – 14), с получением соответствующих удостоверений. В 2023 году направлено на обучение 8 человек.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	В 2022 году в Университете организовано проведение вводного инструктажа по гражданской обороне и по действиям в чрезвычайных ситуациях в течение первого месяца работы с вновь принятыми работниками – 1196 человек, в 2023 году - 173. 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	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44" y="4960260"/>
            <a:ext cx="2345416" cy="1587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299" y="4977443"/>
            <a:ext cx="2348931" cy="16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09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29" y="246911"/>
            <a:ext cx="6352583" cy="77425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1049" y="1099782"/>
            <a:ext cx="10593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	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757" y="819480"/>
            <a:ext cx="6091123" cy="113578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</a:rPr>
              <a:t>4 учения и 14 тренировок (литер Н - 2/3, литер Т -  2/10), привлечено 10041 человек, 23 единицы техники (литер Н – 10041/1, литер Т – 3186/22)</a:t>
            </a:r>
            <a:endParaRPr lang="ru-RU" sz="14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0721" y="3590023"/>
            <a:ext cx="2550694" cy="14630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вводные инструктажи по </a:t>
            </a:r>
            <a:r>
              <a:rPr lang="ru-RU" sz="14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ГОиЧС</a:t>
            </a:r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- 1196 вновь принятым работникам, </a:t>
            </a:r>
          </a:p>
          <a:p>
            <a:pPr algn="ctr"/>
            <a:r>
              <a:rPr lang="ru-RU" sz="1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 - 173</a:t>
            </a:r>
          </a:p>
          <a:p>
            <a:pPr algn="ctr"/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5840" y="4876801"/>
            <a:ext cx="3282617" cy="155999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В 2022 году в ГБОУ «Учебно-методический центр ГОЧС РБ» прошли обучение 34 работника </a:t>
            </a:r>
          </a:p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(литер Н - 6, литер Т - 28 работников), </a:t>
            </a:r>
          </a:p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В учебно-методическом отделе МБУ «УГЗ г. Уфы» 19 - работников </a:t>
            </a:r>
          </a:p>
          <a:p>
            <a:pPr algn="ctr"/>
            <a:r>
              <a:rPr lang="ru-RU" sz="1400" dirty="0">
                <a:solidFill>
                  <a:schemeClr val="accent2">
                    <a:lumMod val="75000"/>
                  </a:schemeClr>
                </a:solidFill>
              </a:rPr>
              <a:t>(литер Н – 5, литер Т – 14),</a:t>
            </a:r>
            <a:endParaRPr lang="ru-RU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472" y="1604138"/>
            <a:ext cx="3265986" cy="22694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9752" y="3508665"/>
            <a:ext cx="2896552" cy="1868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92" y="3243710"/>
            <a:ext cx="2415208" cy="19218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9538" y="1268765"/>
            <a:ext cx="2620312" cy="22131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492" y="5479840"/>
            <a:ext cx="1420491" cy="9571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0627" y="5617627"/>
            <a:ext cx="1633870" cy="59136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0930" y="684371"/>
            <a:ext cx="2414254" cy="23908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7342" y="3733934"/>
            <a:ext cx="2491103" cy="21182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3498" y="5488656"/>
            <a:ext cx="749873" cy="115834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5841" y="1671401"/>
            <a:ext cx="47371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7030A0"/>
                </a:solidFill>
              </a:rPr>
              <a:t>           В ходе проведения учений (тренировок) отрабатывались вопросы по действиям работников и обучающихся в случае возникновения пожара, захвата заложников и других чрезвычайных ситуаций, с эвакуацией людей из зданий Университета. Так же организовывалось оповещение и сбор КЧС и ОПБ, руководителей структурных подразделений, проверка технических средств пожаротушения и системы оповещения.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53966" y="5233545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4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29" y="246911"/>
            <a:ext cx="6352583" cy="7742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72603" y="1127977"/>
            <a:ext cx="1086353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 	</a:t>
            </a:r>
            <a:r>
              <a:rPr lang="ru-RU" sz="1600" dirty="0">
                <a:solidFill>
                  <a:srgbClr val="7030A0"/>
                </a:solidFill>
              </a:rPr>
              <a:t>Университетом в 2022 году приобретено имущество ГО на сумму 669 764,53 рублей (литер Н - 98 910,00, литер Т - на 570 854,53). Для обеспечения оперативных групп реагирования средствами индивидуальной защиты и инструментами в пяти учебных корпусах (литер Т) установлены металлические шкафы с имуществом гражданской обороны. </a:t>
            </a:r>
          </a:p>
        </p:txBody>
      </p:sp>
      <p:sp>
        <p:nvSpPr>
          <p:cNvPr id="3" name="AutoShape 2" descr="blob:https://web.whatsapp.com/78915184-c8bd-4360-8c68-6fba3e2a483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651" y="2534020"/>
            <a:ext cx="4265485" cy="3199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87" y="2534020"/>
            <a:ext cx="3135576" cy="3199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382" y="2235973"/>
            <a:ext cx="2525294" cy="447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3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36634" y="550282"/>
            <a:ext cx="33901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Информационная безопасность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74853" y="931315"/>
            <a:ext cx="807432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Создана рабочая группа по обеспечению информационной безопасности ФГБОУ ВО «УГАТУ» (Приказ от 25.03.2022 №0352-О).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Создана постоянно действующая комиссия по категорированию объектов критической информационной инфраструктуры ФГБОУ ВО «УГАТУ» (Приказ №1317-О от 2022-09-19).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В университете создано 2 автоматизированных рабочих места и 1 защищаемое помещение где допускается обработка конфиденциальной информации.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Проведено обследование информационных систем университета, на предмет выявления угроз безопасности информации. 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	С целью обеспечения безопасности информации приобретены 2 программно-аппаратных комплекса криптографической защиты информации С-Терра, сертифицированное средство антивирусной защиты (Касперский), Права на использование программного обеспечения (Подписка </a:t>
            </a:r>
            <a:r>
              <a:rPr lang="ru-RU" sz="1600" dirty="0" err="1">
                <a:solidFill>
                  <a:srgbClr val="7030A0"/>
                </a:solidFill>
              </a:rPr>
              <a:t>Security</a:t>
            </a:r>
            <a:r>
              <a:rPr lang="ru-RU" sz="1600" dirty="0">
                <a:solidFill>
                  <a:srgbClr val="7030A0"/>
                </a:solidFill>
              </a:rPr>
              <a:t> </a:t>
            </a:r>
            <a:r>
              <a:rPr lang="ru-RU" sz="1600" dirty="0" err="1">
                <a:solidFill>
                  <a:srgbClr val="7030A0"/>
                </a:solidFill>
              </a:rPr>
              <a:t>Updates</a:t>
            </a:r>
            <a:r>
              <a:rPr lang="ru-RU" sz="1600" dirty="0">
                <a:solidFill>
                  <a:srgbClr val="7030A0"/>
                </a:solidFill>
              </a:rPr>
              <a:t> (1 год)) для </a:t>
            </a:r>
            <a:r>
              <a:rPr lang="ru-RU" sz="1600" dirty="0" err="1">
                <a:solidFill>
                  <a:srgbClr val="7030A0"/>
                </a:solidFill>
              </a:rPr>
              <a:t>UserGate</a:t>
            </a:r>
            <a:r>
              <a:rPr lang="ru-RU" sz="1600" dirty="0">
                <a:solidFill>
                  <a:srgbClr val="7030A0"/>
                </a:solidFill>
              </a:rPr>
              <a:t> VE., развернуто программное обеспечение для автоматической инвентаризации конечных систем корпоративной сети;</a:t>
            </a:r>
          </a:p>
          <a:p>
            <a:pPr algn="just"/>
            <a:r>
              <a:rPr lang="ru-RU" sz="1600" dirty="0">
                <a:solidFill>
                  <a:srgbClr val="7030A0"/>
                </a:solidFill>
              </a:rPr>
              <a:t>	Собраны сведения об аппаратном и программном оснащении более 1,4 тыс. компьютеров и серверов в составе сети вуза;</a:t>
            </a:r>
          </a:p>
          <a:p>
            <a:pPr lvl="0" algn="just"/>
            <a:r>
              <a:rPr lang="ru-RU" sz="1600" dirty="0">
                <a:solidFill>
                  <a:srgbClr val="7030A0"/>
                </a:solidFill>
              </a:rPr>
              <a:t>	В ходе аудита заполнены опросные листы для выявления типов и видов обрабатываемой информации для более чем 450 помещений (лаборатории, отделы, учебные аудитории и прочие помещения в составе структурных подразделений вуза). Охват опроса приближается к 85 %.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75" y="1168131"/>
            <a:ext cx="1889185" cy="21356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445" y="3798049"/>
            <a:ext cx="1768415" cy="17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00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1396" y="437496"/>
            <a:ext cx="3493311" cy="4938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7367" y="881760"/>
            <a:ext cx="1100730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Предварительные результаты аудита</a:t>
            </a:r>
          </a:p>
          <a:p>
            <a:pPr algn="ctr"/>
            <a:r>
              <a:rPr lang="ru-RU" dirty="0">
                <a:solidFill>
                  <a:srgbClr val="FF0000"/>
                </a:solidFill>
              </a:rPr>
              <a:t>	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Существенное количество компьютеров с устаревшим и не обновляемым системным программным обеспечением (более 450 устройств). Предварительная рекомендация – обновление и контроль установленных версий операционных систем на основе доменных политик;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Выявлены следы программного обеспечения для обработки персональных данных на более чем 700 компьютерах. Предварительные рекомендации – контроль установленных клиентов 1С и аудит активных учетных записей для доступа к системе;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Выявлены более 300 компьютеров со следами программного обеспечения для удаленного доступа в корпоративную сеть вуза из-за защищаемого периметра. Предварительная рекомендация – контроль установленного программного обеспечения и закрытие доступа на уровне сетевых политик;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Выявлены более 450 компьютеров с уязвимым программным обеспечением и возможностью доступа в сеть Интернет, выявленные уязвимости имеют критический уровень опасности;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Более 900 компьютеров имеют потенциально уязвимое программное обеспечение не из «белого» списка инструментов, необходимых для реализации бизнес-процессов. Предварительная рекомендация – контроль и создание </a:t>
            </a:r>
            <a:r>
              <a:rPr lang="ru-RU" sz="1600" dirty="0" err="1">
                <a:solidFill>
                  <a:srgbClr val="7030A0"/>
                </a:solidFill>
              </a:rPr>
              <a:t>репозитория</a:t>
            </a:r>
            <a:r>
              <a:rPr lang="ru-RU" sz="1600" dirty="0">
                <a:solidFill>
                  <a:srgbClr val="7030A0"/>
                </a:solidFill>
              </a:rPr>
              <a:t> условно-безопасного программного обеспечения.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9329" y="5107999"/>
            <a:ext cx="2149220" cy="14136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172" y="5142865"/>
            <a:ext cx="2120659" cy="1532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362" y="4975188"/>
            <a:ext cx="3820064" cy="16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9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74" y="560717"/>
            <a:ext cx="3609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Мобилизационная подготовка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5389" y="2136339"/>
            <a:ext cx="10688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	</a:t>
            </a:r>
            <a:r>
              <a:rPr lang="ru-RU" dirty="0">
                <a:solidFill>
                  <a:srgbClr val="7030A0"/>
                </a:solidFill>
              </a:rPr>
              <a:t>В целях заблаговременной подготовки Университета к работе в период мобилизации и в условиях военного времени проведен комплекс мероприятий, направленных на мобилизацию всех структурных подразделений Университета в соответствии с требованиями федерального закона от 26.02.1997 №31 ФЗ «О мобилизационной подготовке и мобилизации в Российской Федерации», а также указов Президента Российской Федерации по вопросам мобилизации.</a:t>
            </a:r>
          </a:p>
          <a:p>
            <a:pPr algn="just"/>
            <a:endParaRPr lang="ru-RU" dirty="0">
              <a:solidFill>
                <a:srgbClr val="7030A0"/>
              </a:solidFill>
            </a:endParaRPr>
          </a:p>
          <a:p>
            <a:pPr algn="just"/>
            <a:r>
              <a:rPr lang="ru-RU" dirty="0">
                <a:solidFill>
                  <a:srgbClr val="7030A0"/>
                </a:solidFill>
              </a:rPr>
              <a:t>                 Мероприятия проводятся совместно с Военными комиссариатами региона, с учетом поступающих вводных задач в условиях проведения специальной военной операции.</a:t>
            </a:r>
          </a:p>
        </p:txBody>
      </p:sp>
    </p:spTree>
    <p:extLst>
      <p:ext uri="{BB962C8B-B14F-4D97-AF65-F5344CB8AC3E}">
        <p14:creationId xmlns:p14="http://schemas.microsoft.com/office/powerpoint/2010/main" val="1782163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6800" y="339431"/>
            <a:ext cx="1687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Охрана труда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034867" y="1393361"/>
            <a:ext cx="3843867" cy="417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работы по обеспечению выполнения требований охраны труда.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Контроль за соблюдением требований нормативно-правовых актов, локальных нормативных актов университета по вопросам охраны труда.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Организация профилактической работы по предупреждению производственного травматизма, профессиональных заболеваний и мероприятий по улучшению условий труда.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Информирование и консультирование работников и руководителей структурных подразделений.</a:t>
            </a:r>
            <a:endParaRPr lang="ru-RU" sz="1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Изучение и распространение передового опыта, проведение информационных мероприятий.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66278" y="5791331"/>
            <a:ext cx="7185707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отчетный период службой охраны труда проведена 41 плановая и внеплановые проверки соблюдения требований охраны труда в структурных подразделениях с выдачей предписаний и указанием сроков выполнения.</a:t>
            </a:r>
            <a:endParaRPr lang="ru-RU" sz="1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7" y="1224950"/>
            <a:ext cx="3334357" cy="1693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66" y="1511992"/>
            <a:ext cx="3137746" cy="18743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3" y="2821985"/>
            <a:ext cx="3472316" cy="21467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93" y="4649638"/>
            <a:ext cx="3071370" cy="20350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66" y="3799758"/>
            <a:ext cx="2924701" cy="19707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073672" y="770258"/>
            <a:ext cx="511832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Функции и задачи службы охраны труда для обеспечения функционирования системы управления охраной труда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37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7" y="85448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2334" y="217605"/>
            <a:ext cx="1687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Охрана труда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11" y="2437494"/>
            <a:ext cx="2638238" cy="1963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923" y="3035304"/>
            <a:ext cx="1794468" cy="1771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17" y="2753007"/>
            <a:ext cx="2048933" cy="1803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814" y="2578478"/>
            <a:ext cx="2166999" cy="18226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18" y="2949687"/>
            <a:ext cx="1988713" cy="16850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555" y="3123770"/>
            <a:ext cx="1701800" cy="185225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7898" y="4625284"/>
            <a:ext cx="115866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   В рамках повышения компетенции работников в области охраны труда: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проведено обручение по охране труда и проверка знаний для 160 работников университета;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проведено три семинара по охране труда с ответственными за организацию работы по охране труда в структурных подразделениях на различные темы, касающиеся вопросов охраны труда;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для организации и координации работ по охране труда в структурных подразделения, разработаны и актуализированы локальные нормативные акты по охране труда (Положения), с целью приведения их   в соответствие с требованием законодательства по охране труда.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Проведено расследование несчастного случая на производстве (один смертельный случай по заключению комиссии, не связанный с производством) и три несчастных случая с обучающимися во взаимодействии с </a:t>
            </a:r>
            <a:r>
              <a:rPr lang="ru-RU" sz="13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Минобрнауки</a:t>
            </a:r>
            <a:r>
              <a:rPr lang="ru-RU" sz="13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Государственной инспекцией по труду ( охране труда).</a:t>
            </a:r>
            <a:endParaRPr lang="ru-RU" sz="13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7898" y="658196"/>
            <a:ext cx="1169670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B0F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рамках профилактики по предупреждению производственного травматизма и профессиональных заболеваний:</a:t>
            </a:r>
            <a:endParaRPr lang="ru-RU" sz="1300" dirty="0">
              <a:solidFill>
                <a:srgbClr val="00B0F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проводятся инструктажи по охране труда для вновь поступающих на работу работников университета и работникам сторонних организаций, заключивших договор с Университетом на проведение различных видов работ;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cs typeface="Times New Roman" panose="02020603050405020304" pitchFamily="18" charset="0"/>
              </a:rPr>
              <a:t>организованы периодические медицинские осмотры для всех категорий работников и психиатрическое освидетельствование для отдельных категорий работников </a:t>
            </a:r>
            <a:r>
              <a:rPr lang="en-US" sz="1300" dirty="0">
                <a:solidFill>
                  <a:srgbClr val="7030A0"/>
                </a:solidFill>
                <a:cs typeface="Times New Roman" panose="02020603050405020304" pitchFamily="18" charset="0"/>
              </a:rPr>
              <a:t>;</a:t>
            </a:r>
            <a:endParaRPr lang="ru-RU" sz="13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cs typeface="Times New Roman" panose="02020603050405020304" pitchFamily="18" charset="0"/>
              </a:rPr>
              <a:t>проведена специальная оценка условий труда по результатам которой установлены льготы и компенсации для работников, работающих во вредных условиях труда</a:t>
            </a:r>
            <a:r>
              <a:rPr lang="en-US" sz="1300" dirty="0">
                <a:solidFill>
                  <a:srgbClr val="7030A0"/>
                </a:solidFill>
                <a:cs typeface="Times New Roman" panose="02020603050405020304" pitchFamily="18" charset="0"/>
              </a:rPr>
              <a:t>;</a:t>
            </a:r>
            <a:r>
              <a:rPr lang="ru-RU" sz="1300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300" dirty="0">
                <a:solidFill>
                  <a:srgbClr val="7030A0"/>
                </a:solidFill>
                <a:cs typeface="Times New Roman" panose="02020603050405020304" pitchFamily="18" charset="0"/>
              </a:rPr>
              <a:t>проведена идентификация опасностей, оценка и анализ опасных производственных факторов для получения объективной информации о состоянии условий труда на рабочих местах, с целью формирования в дальнейшем корректирующих действий</a:t>
            </a:r>
            <a:endParaRPr lang="en-US" sz="13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0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28" y="298236"/>
            <a:ext cx="3060457" cy="7620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0897" y="479214"/>
            <a:ext cx="10106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развития комплексной безопасности на 2022-2024 г. </a:t>
            </a:r>
          </a:p>
        </p:txBody>
      </p:sp>
      <p:sp useBgFill="1">
        <p:nvSpPr>
          <p:cNvPr id="7" name="TextBox 6"/>
          <p:cNvSpPr txBox="1"/>
          <p:nvPr/>
        </p:nvSpPr>
        <p:spPr>
          <a:xfrm>
            <a:off x="809867" y="1060302"/>
            <a:ext cx="10741465" cy="144655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rgbClr val="D92119"/>
                </a:solidFill>
                <a:cs typeface="Arial" panose="020B0604020202020204" pitchFamily="34" charset="0"/>
              </a:rPr>
              <a:t>	</a:t>
            </a:r>
            <a:r>
              <a:rPr lang="ru-RU" sz="1400" dirty="0">
                <a:solidFill>
                  <a:srgbClr val="7030A0"/>
                </a:solidFill>
                <a:cs typeface="Arial" panose="020B0604020202020204" pitchFamily="34" charset="0"/>
              </a:rPr>
              <a:t>В соответствии с указанием Министерства науки и высшего образования Российской Федерации  в целях повышения уровня комплексной безопасности для достижения стабильного состояния защищенности объектов (территорий), работников, обучающихся от реальных и прогнозируемых угроз социального, техногенного, природного и иного характера ФГБОУ ВО «</a:t>
            </a:r>
            <a:r>
              <a:rPr lang="ru-RU" sz="1400" dirty="0" err="1">
                <a:solidFill>
                  <a:srgbClr val="7030A0"/>
                </a:solidFill>
                <a:cs typeface="Arial" panose="020B0604020202020204" pitchFamily="34" charset="0"/>
              </a:rPr>
              <a:t>БашГУ</a:t>
            </a:r>
            <a:r>
              <a:rPr lang="ru-RU" sz="1400" dirty="0">
                <a:solidFill>
                  <a:srgbClr val="7030A0"/>
                </a:solidFill>
                <a:cs typeface="Arial" panose="020B0604020202020204" pitchFamily="34" charset="0"/>
              </a:rPr>
              <a:t>» и ФГБОУ ВО «УГАТУ» в 2022 году разработаны и утверждены Планы развития комплексной безопасности на 2022-2024 годы (далее –План). </a:t>
            </a:r>
          </a:p>
          <a:p>
            <a:pPr algn="just"/>
            <a:endParaRPr lang="ru-RU" sz="16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/>
            <a:r>
              <a:rPr lang="ru-RU" sz="1600" dirty="0">
                <a:solidFill>
                  <a:schemeClr val="accent1"/>
                </a:solidFill>
                <a:cs typeface="Arial" panose="020B0604020202020204" pitchFamily="34" charset="0"/>
              </a:rPr>
              <a:t>	</a:t>
            </a:r>
            <a:endParaRPr lang="ru-RU" sz="1400" b="1" dirty="0"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425" y="3413371"/>
            <a:ext cx="3521757" cy="32446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87" y="2112920"/>
            <a:ext cx="4314437" cy="311728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26102" y="2112920"/>
            <a:ext cx="4708647" cy="12082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Антитеррористическая защищенность;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и ликвидация чрезвычайных ситуаций;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гражданская оборона;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безопасность;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928" y="5235698"/>
            <a:ext cx="55618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Мобилизационная подготовка;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труда;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Противодействие распространению идеологии терроризма в студенческой среде;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val="1578625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274" y="437625"/>
            <a:ext cx="838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Противодействие распространению идеологии терроризма в студенческой среде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81599" y="1236436"/>
            <a:ext cx="6610709" cy="4000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Групповые и индивидуальные беседы, в том числе с иностранными студентами, на которых доведены нормы законодательства РФ, устанавливающие ответственность за участие и содействие террористической деятельности, разжигание социальной, расовой, национальной и религиозной розни, создание и участие в деятельности общественных объединений, цели и действия которых направлены на насильственное изменение основ конституционного строя России.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4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2022 году проведены круглые столы «Школа куратора-2022», на которых были рассмотрены вопросы </a:t>
            </a:r>
            <a:r>
              <a:rPr lang="ru-RU" sz="14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противодействия распространению идеологии экстремизма и терроризма в молодежной среде,</a:t>
            </a:r>
            <a:r>
              <a:rPr lang="ru-RU" sz="14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об опасности, исходящей от идей псевдорелигиозных, радикальных организаций и течений экстремистского и террористического характера</a:t>
            </a:r>
            <a:r>
              <a:rPr lang="ru-RU" sz="14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В проведении данного мероприятия приняли участие представители Аппарата межведомственного Совета общественной безопасности Республики Башкортостан, Центра противодействия экстремизму МВД по Республике Башкортостан, Отдела психологической помощи ГКУ Республиканский ресурсный центр "Семья" Министерства труда и семьи Республики Башкортостан.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10" y="1236436"/>
            <a:ext cx="3198869" cy="2134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650" y="3538232"/>
            <a:ext cx="4127350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56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63274" y="437625"/>
            <a:ext cx="8381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Противодействие распространению идеологии терроризма в студенческой среде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06310" y="771467"/>
            <a:ext cx="6048734" cy="299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16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02.09.2022 проведено расширенное заседание Координационного совета Университета, приуроченное Дню солидарности борьбы с терроризмом. В данном мероприятии приняли участие представители правоохранительных органов, религиозных и общественных организаций.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Круглый стол на тему: «Противодействие экстремизму и терроризму в условиях новых геополитических вызовов» при участии первого заместителя Премьер-министра Правительства РБ, посвященное Дню солидарности в борьбе с терроризмом.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69" y="943212"/>
            <a:ext cx="4540756" cy="26470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70" y="3886437"/>
            <a:ext cx="4540756" cy="26470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4485" y="3966971"/>
            <a:ext cx="4199690" cy="25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57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74" y="560717"/>
            <a:ext cx="4346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Пропаганда здорового образа жизни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54015" y="1048255"/>
            <a:ext cx="110849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целях формирования мотивации к здоровому образу жизни, сознательному отказу от вредных привычек и зависимостей, способствующих развитию различных соматических и психических заболеваний в Университете проводится комплекс профилактических мероприятий в данном направлении.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интерактивных мониторах, расположенных в учебных корпусах транслируются </a:t>
            </a:r>
            <a:r>
              <a:rPr lang="ru-RU" sz="1600" spc="-3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социальные видеоролики, видеофильмы по профилактике злоупотребления ПАВ и пропаганде здорового образа жизни на информационных экранах, а также в социальных сетях</a:t>
            </a: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университета.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Распространены информационные буклеты, листовки, памятки антинаркотической направленности, </a:t>
            </a:r>
            <a:r>
              <a:rPr lang="ru-RU" sz="1600" spc="-3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пропаганде ЗОЖ и профилактике асоциального поведения</a:t>
            </a:r>
            <a:endParaRPr lang="ru-RU" sz="16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Налажена просветительская деятельность в университете и в общежитиях студенческих городков по формированию культуры здорового образа жизни, предупреждению распространения и употребления наркотиков, </a:t>
            </a:r>
            <a:r>
              <a:rPr lang="ru-RU" sz="16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табакокурения</a:t>
            </a: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(проведены встречи с участием правоохранительных органов, психологов, различные </a:t>
            </a:r>
            <a:r>
              <a:rPr lang="ru-RU" sz="1600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квесты</a:t>
            </a: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и акции). </a:t>
            </a: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Проведены кураторские часы, </a:t>
            </a:r>
            <a:r>
              <a:rPr lang="ru-RU" sz="16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направленные на пропаганду ЗОЖ, информирование обучающихся о вреде потребления наркотических и других потенциально опасных </a:t>
            </a:r>
            <a:r>
              <a:rPr lang="ru-RU" sz="1600" dirty="0" err="1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sz="16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веществ, в том числе курительных смесей.</a:t>
            </a:r>
            <a:endParaRPr lang="ru-RU" sz="1600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"/>
            </a:pPr>
            <a:r>
              <a:rPr lang="ru-RU" sz="1600" dirty="0">
                <a:solidFill>
                  <a:srgbClr val="7030A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привлечением </a:t>
            </a:r>
            <a:r>
              <a:rPr lang="ru-RU" sz="16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обучающихся проведено свыше 37 спортивно-массовых мероприятий, научно-методических конференций и семинаров, направленных на пропаганду здорового образа жизни.</a:t>
            </a:r>
            <a:endParaRPr lang="ru-RU" sz="1600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813" y="4857218"/>
            <a:ext cx="2182268" cy="16097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962" y="4833907"/>
            <a:ext cx="2758565" cy="1508752"/>
          </a:xfrm>
          <a:prstGeom prst="rect">
            <a:avLst/>
          </a:prstGeom>
        </p:spPr>
      </p:pic>
      <p:sp>
        <p:nvSpPr>
          <p:cNvPr id="7" name="AutoShape 2" descr="blob:https://web.whatsapp.com/65b1255a-fc35-4f46-8417-a2a777350ee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9161" y="4833907"/>
            <a:ext cx="4333335" cy="20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01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7" name="AutoShape 2" descr="blob:https://web.whatsapp.com/65b1255a-fc35-4f46-8417-a2a777350ee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77008" y="1228434"/>
            <a:ext cx="1048042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	</a:t>
            </a: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</a:t>
            </a:r>
          </a:p>
          <a:p>
            <a:pPr algn="r"/>
            <a:endParaRPr lang="ru-RU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000" b="1" dirty="0">
                <a:solidFill>
                  <a:srgbClr val="FF0000"/>
                </a:solidFill>
              </a:rPr>
              <a:t>Детальный подход к реализации развития безопасности Университета, а именно: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Дополнительное проведение технического аудита соответствия охранной и пожарной сигнализации, систем оповещения и управления эвакуацией, в том числе Антитеррор;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Проведение экспертиз и специальных исследований имеющихся объектов гражданской обороны для дальнейшего их использования;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Произвести расчеты затрат на антитеррористическую защищенность, пожарную безопасность, гражданскую оборону.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Обеспечение информационной безопасности.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С учетом   проведенной работы подготовить проект общего плана развития комплексной безопасности </a:t>
            </a:r>
            <a:r>
              <a:rPr lang="ru-RU" dirty="0" err="1">
                <a:solidFill>
                  <a:srgbClr val="7030A0"/>
                </a:solidFill>
              </a:rPr>
              <a:t>УУНиТ</a:t>
            </a:r>
            <a:r>
              <a:rPr lang="ru-RU" dirty="0">
                <a:solidFill>
                  <a:srgbClr val="7030A0"/>
                </a:solidFill>
              </a:rPr>
              <a:t> в соответствии с требованиями </a:t>
            </a:r>
            <a:r>
              <a:rPr lang="ru-RU" dirty="0" err="1">
                <a:solidFill>
                  <a:srgbClr val="7030A0"/>
                </a:solidFill>
              </a:rPr>
              <a:t>Минобрнауки</a:t>
            </a:r>
            <a:r>
              <a:rPr lang="ru-RU" dirty="0">
                <a:solidFill>
                  <a:srgbClr val="7030A0"/>
                </a:solidFill>
              </a:rPr>
              <a:t> России на 2024-2026 годы.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Организация работы по обеспечению выполнения требований охраны труда.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Продолжить работу по противодействию терроризму и проявлений экстремизма в молодежной среде используя методические материалы.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Продолжить проведение мероприятий направленных на формирование мотиваций к здоровому образу жизни</a:t>
            </a:r>
          </a:p>
        </p:txBody>
      </p:sp>
    </p:spTree>
    <p:extLst>
      <p:ext uri="{BB962C8B-B14F-4D97-AF65-F5344CB8AC3E}">
        <p14:creationId xmlns:p14="http://schemas.microsoft.com/office/powerpoint/2010/main" val="3102619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7" name="AutoShape 2" descr="blob:https://web.whatsapp.com/65b1255a-fc35-4f46-8417-a2a777350ee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308764" y="3338945"/>
            <a:ext cx="4172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6600CC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550008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28" y="298236"/>
            <a:ext cx="3060457" cy="7620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0897" y="479214"/>
            <a:ext cx="10106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развития комплексной безопасности на 2022-2024 г.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2563" y="979468"/>
            <a:ext cx="1074146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cs typeface="Arial" panose="020B0604020202020204" pitchFamily="34" charset="0"/>
              </a:rPr>
              <a:t>Задачи Плана: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  <a:cs typeface="Arial" panose="020B0604020202020204" pitchFamily="34" charset="0"/>
              </a:rPr>
              <a:t>повышение уровня антитеррористической защищенности объектов Университета;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  <a:cs typeface="Arial" panose="020B0604020202020204" pitchFamily="34" charset="0"/>
              </a:rPr>
              <a:t> снижение рисков возникновения пожаров, ущерба имуществу, недопущение гибели и причинение вреда здоровью работников и обучающихся;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  <a:cs typeface="Arial" panose="020B0604020202020204" pitchFamily="34" charset="0"/>
              </a:rPr>
              <a:t> повышение уровня готовности работников Университета и лиц, находящихся на объектах к действиям в условиях чрезвычайных ситуаций;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  <a:cs typeface="Arial" panose="020B0604020202020204" pitchFamily="34" charset="0"/>
              </a:rPr>
              <a:t> повышение уровня антитеррористической защищенности объектов, работников и обучающихся от опасностей, возникающих при военных конфликтах или вследствие этих конфликтов, а также при чрезвычайных ситуациях природного и техногенного характера;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  <a:cs typeface="Arial" panose="020B0604020202020204" pitchFamily="34" charset="0"/>
              </a:rPr>
              <a:t> обеспечение необходимого уровня конфиденциальности, целостности, доступности, подлинности и отказоустойчивости информации;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</a:rPr>
              <a:t>Совершенствование мобилизационной подготовки и поддержание требуемого уровня мобилизационной готовности Университета к выполнению задач в период мобилизации и военное время;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</a:rPr>
              <a:t>профилактика несчастных случаев на производстве и профессиональных заболеваний, снижение уровня воздействия (устранение воздействия) на работников вредных и (или) опасных производственных факторов, управление профессиональными рисками, </a:t>
            </a:r>
            <a:r>
              <a:rPr lang="ru-RU" sz="1600" dirty="0">
                <a:solidFill>
                  <a:srgbClr val="7030A0"/>
                </a:solidFill>
                <a:cs typeface="Arial" panose="020B0604020202020204" pitchFamily="34" charset="0"/>
              </a:rPr>
              <a:t>соблюдение безопасных условий труда на объектах Университета;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</a:rPr>
              <a:t>противодействие и профилактика терроризма и экстремизма; уменьшение проявлений экстремизма и негативного отношения к лицам других национальностей и религиозных конфессий, Совершенствование мер информационно-пропагандистского характера и защиты информационного пространства от идеологии терроризма;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7030A0"/>
                </a:solidFill>
              </a:rPr>
              <a:t>формирование мотивации к здоровому образу жизни, сознательному отказу от вредных привычек и зависимостей, способствующих развитию различных соматических и психических заболеваний.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sz="1600" dirty="0">
              <a:solidFill>
                <a:srgbClr val="7030A0"/>
              </a:solidFill>
              <a:cs typeface="Arial" panose="020B0604020202020204" pitchFamily="34" charset="0"/>
            </a:endParaRPr>
          </a:p>
          <a:p>
            <a:pPr algn="ctr"/>
            <a:endParaRPr lang="ru-RU" sz="1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88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911" y="1353531"/>
            <a:ext cx="2057400" cy="291904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69" y="313754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67290" y="510121"/>
            <a:ext cx="402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Антитеррористическая защищенность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66598" y="1075820"/>
            <a:ext cx="772140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В соответствии с требованиями Постановления Правительства Российской Федерации от 07.11.2019 N 1421 «Об утверждении требований к антитеррористической защищенности объектов Министерства науки и высшего образования Российской Федерации актуализированы все паспорта объектов Университета, подлежащих категорированию;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Актуализированы и утверждены инструкции «О порядке действий обучающихся и работников Университета при угрозе возникновения террористического акта», «О порядке действий работников и обучающихся при угрозе вооруженного нападения и захвате в заложники», «О порядке действий работников и обучающихся ФГБОУ ВО «УГАТУ» при угрозе возникновения или возникновении чрезвычайных ситуаций»;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На системной основе проводятся совместные тактико-специальные учения с МВД по РБ, Управлением МЧС по РБ, Управлением войск Национальной гвардии Российской Федерации по Республике Башкортостан, частными охранными организациями  по действиям при угрозе и совершении террористического акта на базе учебных корпусов и общежитий,  при вооруженном нападении вооруженных преступников, а также по действиям при возникновении пожара с эвакуацией людей в различных учебных корпусах и общежитиях студенческих городков;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В 2022 году в рамках подготовки к новому учебному году проведены комплексные обследования зданий и помещений, проверка систем охранной и пожарной сигнализации, системы оповещения и управления эвакуацией;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Проведен комплекс мероприятий по обеспечению безопасности летнего отдыха обучающихся и работников в СОЦ «Авиатор»;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Заключены договора на оказание услуг по охране объектов Университета на 2023-2024 годы с организацией, имеющей лицензию на осуществление частной охранной деятельности,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51" y="1075820"/>
            <a:ext cx="1817674" cy="2739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59" y="3377566"/>
            <a:ext cx="2222255" cy="32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14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1426" y="404524"/>
            <a:ext cx="402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Антитеррористическая защищенность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81" y="208157"/>
            <a:ext cx="3060457" cy="7620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76900" y="819940"/>
            <a:ext cx="586524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По всем объектам Университета заключены договора на оказание услуг по экстренному вызову нарядов вневедомственной охраны войск национальной гвардии РФ, а по остальным постам внутри периметра университета заключены договора с частными охранными предприятиями на оказание услуг по экстренному вызову при помощи технических средств охраны нарядов в случае угрозы личной и имущественной безопасности. </a:t>
            </a:r>
          </a:p>
          <a:p>
            <a:pPr algn="just"/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Модернизирована система контроля и управления доступом;</a:t>
            </a:r>
          </a:p>
          <a:p>
            <a:pPr algn="just"/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Контрольно-транспортный пункт </a:t>
            </a:r>
            <a:r>
              <a:rPr lang="ru-RU" sz="1400" dirty="0" err="1">
                <a:solidFill>
                  <a:srgbClr val="7030A0"/>
                </a:solidFill>
              </a:rPr>
              <a:t>Вузгородка</a:t>
            </a:r>
            <a:r>
              <a:rPr lang="ru-RU" sz="1400" dirty="0">
                <a:solidFill>
                  <a:srgbClr val="7030A0"/>
                </a:solidFill>
              </a:rPr>
              <a:t> по адресу: г. Уфа, ул. </a:t>
            </a:r>
            <a:r>
              <a:rPr lang="ru-RU" sz="1400" dirty="0" err="1">
                <a:solidFill>
                  <a:srgbClr val="7030A0"/>
                </a:solidFill>
              </a:rPr>
              <a:t>К.Маркса</a:t>
            </a:r>
            <a:r>
              <a:rPr lang="ru-RU" sz="1400" dirty="0">
                <a:solidFill>
                  <a:srgbClr val="7030A0"/>
                </a:solidFill>
              </a:rPr>
              <a:t>, 12/5 (Литера Т) оборудован системой контроля и управления доступом;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Направлена заявка в </a:t>
            </a:r>
            <a:r>
              <a:rPr lang="ru-RU" sz="1400" dirty="0" err="1">
                <a:solidFill>
                  <a:srgbClr val="7030A0"/>
                </a:solidFill>
              </a:rPr>
              <a:t>Минобрнауки</a:t>
            </a:r>
            <a:r>
              <a:rPr lang="ru-RU" sz="1400" dirty="0">
                <a:solidFill>
                  <a:srgbClr val="7030A0"/>
                </a:solidFill>
              </a:rPr>
              <a:t> России на выделение целевой субсидии для оборудования ЛИК «Аэропорт» наружным освещением по периметру и </a:t>
            </a:r>
            <a:r>
              <a:rPr lang="ru-RU" sz="1400" dirty="0" err="1">
                <a:solidFill>
                  <a:srgbClr val="7030A0"/>
                </a:solidFill>
              </a:rPr>
              <a:t>периметральным</a:t>
            </a:r>
            <a:r>
              <a:rPr lang="ru-RU" sz="1400" dirty="0">
                <a:solidFill>
                  <a:srgbClr val="7030A0"/>
                </a:solidFill>
              </a:rPr>
              <a:t> ограждением.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95" y="1104029"/>
            <a:ext cx="2353260" cy="21459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589" y="819940"/>
            <a:ext cx="2865368" cy="21459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346" y="5136965"/>
            <a:ext cx="3241972" cy="1467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960" y="5225710"/>
            <a:ext cx="2233014" cy="15313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33525" y="4948711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ЛИК «Аэропорт»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95" y="3374550"/>
            <a:ext cx="2388802" cy="13430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698" y="3016854"/>
            <a:ext cx="2533660" cy="184477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2023" y="5135336"/>
            <a:ext cx="2000000" cy="15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10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991" y="2386493"/>
            <a:ext cx="2780017" cy="20850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21426" y="404524"/>
            <a:ext cx="402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Антитеррористическая защищенность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81" y="208157"/>
            <a:ext cx="3060457" cy="7620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9099" y="931159"/>
            <a:ext cx="11353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7030A0"/>
                </a:solidFill>
              </a:rPr>
              <a:t>Проведена интеграция систем видеонаблюдения и охранно-пожарной сигнализации с выходом на централизованный сервер контроля и оснащение в Ситуационном центре Университета и постах охраны, для контроля охранной и пожарной сигнализации (Литер Т);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360" y="1477075"/>
            <a:ext cx="2091109" cy="4999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744" y="2245749"/>
            <a:ext cx="1661171" cy="21888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288" y="2245238"/>
            <a:ext cx="1755869" cy="22262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83322" y="1840665"/>
            <a:ext cx="3945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Было                               Стало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3031" y="1542367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7F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учебный корпус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21426" y="1851045"/>
            <a:ext cx="3945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Было                                  Стало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9675" y="2220726"/>
            <a:ext cx="1713175" cy="231451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4235" y="2220726"/>
            <a:ext cx="1677080" cy="223893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t="19400" b="11526"/>
          <a:stretch/>
        </p:blipFill>
        <p:spPr>
          <a:xfrm>
            <a:off x="6522377" y="4630269"/>
            <a:ext cx="1542422" cy="16002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3811" y="4630269"/>
            <a:ext cx="1466414" cy="207055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65445" y="468003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</a:rPr>
              <a:t>Налажена работа по проведению профилактических рейдов в общежитиях силами Управления комплексной безопасности, с привлечением Добровольной студенческой дружины. Только в 2022 году выявлено свыше 500 нарушений требований пропускного и </a:t>
            </a:r>
            <a:r>
              <a:rPr lang="ru-RU" sz="1400" dirty="0" err="1">
                <a:solidFill>
                  <a:srgbClr val="7030A0"/>
                </a:solidFill>
              </a:rPr>
              <a:t>внутриобъектового</a:t>
            </a:r>
            <a:r>
              <a:rPr lang="ru-RU" sz="1400" dirty="0">
                <a:solidFill>
                  <a:srgbClr val="7030A0"/>
                </a:solidFill>
              </a:rPr>
              <a:t> режимов. К дисциплинарной ответственности привлечено более 140 обучающихся. </a:t>
            </a:r>
          </a:p>
          <a:p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7" b="12625"/>
          <a:stretch/>
        </p:blipFill>
        <p:spPr>
          <a:xfrm>
            <a:off x="9754235" y="4677201"/>
            <a:ext cx="1598435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5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312661"/>
            <a:ext cx="3060457" cy="762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4597" y="493639"/>
            <a:ext cx="4504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Антитеррористическая защищенность</a:t>
            </a:r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1653" y="930621"/>
            <a:ext cx="105587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7030A0"/>
                </a:solidFill>
              </a:rPr>
              <a:t>	В 2022 г. затраты на антитеррористическую защищенность Университета составили 56 866 599 руб., что составляет 1,2% по отношению к затратам на общехозяйственную деятельность. 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94037"/>
              </p:ext>
            </p:extLst>
          </p:nvPr>
        </p:nvGraphicFramePr>
        <p:xfrm>
          <a:off x="1325856" y="1806967"/>
          <a:ext cx="39008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236915"/>
              </p:ext>
            </p:extLst>
          </p:nvPr>
        </p:nvGraphicFramePr>
        <p:xfrm>
          <a:off x="309259" y="1479830"/>
          <a:ext cx="5496319" cy="3579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2980610"/>
              </p:ext>
            </p:extLst>
          </p:nvPr>
        </p:nvGraphicFramePr>
        <p:xfrm>
          <a:off x="5919053" y="1479831"/>
          <a:ext cx="5890944" cy="3579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882857"/>
              </p:ext>
            </p:extLst>
          </p:nvPr>
        </p:nvGraphicFramePr>
        <p:xfrm>
          <a:off x="5919054" y="5059296"/>
          <a:ext cx="5890944" cy="1611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4615">
                  <a:extLst>
                    <a:ext uri="{9D8B030D-6E8A-4147-A177-3AD203B41FA5}">
                      <a16:colId xmlns:a16="http://schemas.microsoft.com/office/drawing/2014/main" val="885192268"/>
                    </a:ext>
                  </a:extLst>
                </a:gridCol>
                <a:gridCol w="1826329">
                  <a:extLst>
                    <a:ext uri="{9D8B030D-6E8A-4147-A177-3AD203B41FA5}">
                      <a16:colId xmlns:a16="http://schemas.microsoft.com/office/drawing/2014/main" val="2712208337"/>
                    </a:ext>
                  </a:extLst>
                </a:gridCol>
              </a:tblGrid>
              <a:tr h="19125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Физическая охрана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25341366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8434108"/>
                  </a:ext>
                </a:extLst>
              </a:tr>
              <a:tr h="30785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Техническое обслуживание средств охранной сигнализации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331200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883175"/>
                  </a:ext>
                </a:extLst>
              </a:tr>
              <a:tr h="5737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Кнопки экстренного вызова нарядов </a:t>
                      </a:r>
                      <a:r>
                        <a:rPr lang="ru-RU" sz="1200" u="none" strike="noStrike" dirty="0" err="1">
                          <a:effectLst/>
                        </a:rPr>
                        <a:t>Росгвардии</a:t>
                      </a:r>
                      <a:r>
                        <a:rPr lang="ru-RU" sz="1200" u="none" strike="noStrike" dirty="0">
                          <a:effectLst/>
                        </a:rPr>
                        <a:t> и групп быстрого реагирования частных охранных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402960 руб.</a:t>
                      </a:r>
                    </a:p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3284285"/>
                  </a:ext>
                </a:extLst>
              </a:tr>
              <a:tr h="19125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>
                          <a:effectLst/>
                        </a:rPr>
                        <a:t>Иные расходы на АТЗ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654187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4232156"/>
                  </a:ext>
                </a:extLst>
              </a:tr>
              <a:tr h="32969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Всего: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26729713 руб. </a:t>
                      </a:r>
                    </a:p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099929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761199"/>
              </p:ext>
            </p:extLst>
          </p:nvPr>
        </p:nvGraphicFramePr>
        <p:xfrm>
          <a:off x="309260" y="5059296"/>
          <a:ext cx="5496318" cy="15938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16420">
                  <a:extLst>
                    <a:ext uri="{9D8B030D-6E8A-4147-A177-3AD203B41FA5}">
                      <a16:colId xmlns:a16="http://schemas.microsoft.com/office/drawing/2014/main" val="2253384107"/>
                    </a:ext>
                  </a:extLst>
                </a:gridCol>
                <a:gridCol w="1479898">
                  <a:extLst>
                    <a:ext uri="{9D8B030D-6E8A-4147-A177-3AD203B41FA5}">
                      <a16:colId xmlns:a16="http://schemas.microsoft.com/office/drawing/2014/main" val="3410628433"/>
                    </a:ext>
                  </a:extLst>
                </a:gridCol>
              </a:tblGrid>
              <a:tr h="27821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>
                          <a:effectLst/>
                        </a:rPr>
                        <a:t>Физическая охрана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27352462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5768803"/>
                  </a:ext>
                </a:extLst>
              </a:tr>
              <a:tr h="27821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>
                          <a:effectLst/>
                        </a:rPr>
                        <a:t>Техническое обслуживание средств охранной сигнализации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217200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07480113"/>
                  </a:ext>
                </a:extLst>
              </a:tr>
              <a:tr h="5564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Кнопки экстренного вызова нарядов </a:t>
                      </a:r>
                      <a:r>
                        <a:rPr lang="ru-RU" sz="1200" u="none" strike="noStrike" dirty="0" err="1">
                          <a:effectLst/>
                        </a:rPr>
                        <a:t>Росгвардии</a:t>
                      </a:r>
                      <a:r>
                        <a:rPr lang="ru-RU" sz="1200" u="none" strike="noStrike" dirty="0">
                          <a:effectLst/>
                        </a:rPr>
                        <a:t> и групп быстрого реагирования частных охранных организаций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1090332 руб.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29659453"/>
                  </a:ext>
                </a:extLst>
              </a:tr>
              <a:tr h="2027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>
                          <a:effectLst/>
                        </a:rPr>
                        <a:t>Иные расходы на АТЗ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 dirty="0">
                          <a:effectLst/>
                        </a:rPr>
                        <a:t>1476892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352817007"/>
                  </a:ext>
                </a:extLst>
              </a:tr>
              <a:tr h="27821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u="none" strike="noStrike">
                          <a:effectLst/>
                        </a:rPr>
                        <a:t>Всего: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30136886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1548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6913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018" y="353722"/>
            <a:ext cx="3060457" cy="7620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44597" y="493639"/>
            <a:ext cx="45041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Антитеррористическая защищенность</a:t>
            </a:r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1653" y="873353"/>
            <a:ext cx="103430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</a:rPr>
              <a:t>	</a:t>
            </a:r>
            <a:r>
              <a:rPr lang="ru-RU" sz="1600" b="1" dirty="0">
                <a:solidFill>
                  <a:srgbClr val="7030A0"/>
                </a:solidFill>
              </a:rPr>
              <a:t>Потребность </a:t>
            </a:r>
          </a:p>
          <a:p>
            <a:pPr algn="ctr"/>
            <a:r>
              <a:rPr lang="ru-RU" sz="1600" b="1" dirty="0">
                <a:solidFill>
                  <a:srgbClr val="7030A0"/>
                </a:solidFill>
              </a:rPr>
              <a:t>в бюджетных ассигнованиях для реализации мероприятий по антитеррористической защищенности объектов (территорий) в соответствии с актом обследования и категорирования объекта либо  предписанием (представлением) контролирующих органов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494037"/>
              </p:ext>
            </p:extLst>
          </p:nvPr>
        </p:nvGraphicFramePr>
        <p:xfrm>
          <a:off x="1325856" y="1806967"/>
          <a:ext cx="390088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041706"/>
              </p:ext>
            </p:extLst>
          </p:nvPr>
        </p:nvGraphicFramePr>
        <p:xfrm>
          <a:off x="931653" y="2172610"/>
          <a:ext cx="10498346" cy="434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811">
                  <a:extLst>
                    <a:ext uri="{9D8B030D-6E8A-4147-A177-3AD203B41FA5}">
                      <a16:colId xmlns:a16="http://schemas.microsoft.com/office/drawing/2014/main" val="2063399117"/>
                    </a:ext>
                  </a:extLst>
                </a:gridCol>
                <a:gridCol w="8332419">
                  <a:extLst>
                    <a:ext uri="{9D8B030D-6E8A-4147-A177-3AD203B41FA5}">
                      <a16:colId xmlns:a16="http://schemas.microsoft.com/office/drawing/2014/main" val="3901678650"/>
                    </a:ext>
                  </a:extLst>
                </a:gridCol>
                <a:gridCol w="1475116">
                  <a:extLst>
                    <a:ext uri="{9D8B030D-6E8A-4147-A177-3AD203B41FA5}">
                      <a16:colId xmlns:a16="http://schemas.microsoft.com/office/drawing/2014/main" val="890899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Сумма (руб.)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64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ограждение, в том числе ворота (шлагбаумы)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11 083 122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98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модернизацию системы видеонаблюдения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84 222 196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847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модернизацию системы контроля управления доступом (СКУД)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14 770 443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124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систему оповещения и управления эвакуацией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48 996 380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749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средства охранной сигнализации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7 503 800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22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средства тревожной сигнализации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701 610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32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средства телефонной связи и иные средства радиосвязи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30 000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85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охранное освещение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1 524 235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9560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 средства выявления проноса и провоза запрещенных предметов и веществ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1 453 000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312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ВСЕГО: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170 284 786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080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186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0" y="169249"/>
            <a:ext cx="3060457" cy="762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9494" y="550282"/>
            <a:ext cx="260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Пожарная безопасность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72859" y="1174038"/>
            <a:ext cx="111970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7030A0"/>
                </a:solidFill>
              </a:rPr>
              <a:t>	</a:t>
            </a:r>
            <a:r>
              <a:rPr lang="ru-RU" sz="1600" dirty="0">
                <a:solidFill>
                  <a:srgbClr val="7030A0"/>
                </a:solidFill>
              </a:rPr>
              <a:t>В рамках реализации мероприятий Плана в данном направлении  проведен значительный объем работ: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Проведен демонтаж старой и монтаж новой АПС и СОУЭ в учебном корпусе по адресу: г. Уфа, ул. Менделеева, д.177/5;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Осуществлено испытание на водоотдачу наружного противопожарного водоснабжения в учебных корпусах, общежитиях студенческого городка;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Прокатка пожарных рукавов;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Актуализированы локальные нормативные акты, инструкции по противопожарной безопасности, а также проведены инструктажи среди обучающихся и работников;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Осуществлен ремонт и наладка системы </a:t>
            </a:r>
            <a:r>
              <a:rPr lang="ru-RU" sz="1600" dirty="0" err="1">
                <a:solidFill>
                  <a:srgbClr val="7030A0"/>
                </a:solidFill>
              </a:rPr>
              <a:t>дымоудаления</a:t>
            </a:r>
            <a:r>
              <a:rPr lang="ru-RU" sz="1600" dirty="0">
                <a:solidFill>
                  <a:srgbClr val="7030A0"/>
                </a:solidFill>
              </a:rPr>
              <a:t> в общежитиях студенческого городка №2;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</a:rPr>
              <a:t>Подготовлен проект на фотолюминесцентные эвакуационные системы и монтаж фотолюминесцентной эвакуационной системы в учебном корпусе ЛИК "Аэропорт»;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52" y="4466558"/>
            <a:ext cx="1853345" cy="20179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252" y="3759361"/>
            <a:ext cx="1853345" cy="1963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065" y="3759361"/>
            <a:ext cx="2042337" cy="27251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0463" y="3759361"/>
            <a:ext cx="2495029" cy="26488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4554" y="3759361"/>
            <a:ext cx="2585392" cy="26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076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2900</TotalTime>
  <Words>3108</Words>
  <Application>Microsoft Office PowerPoint</Application>
  <PresentationFormat>Широкоэкранный</PresentationFormat>
  <Paragraphs>244</Paragraphs>
  <Slides>24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Golos Text DemiBold</vt:lpstr>
      <vt:lpstr>Times New Roman</vt:lpstr>
      <vt:lpstr>Wingdings</vt:lpstr>
      <vt:lpstr>1_Тема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Нурисламов Фарит Фанисович</dc:creator>
  <cp:lastModifiedBy>Даниил Абдуллаев</cp:lastModifiedBy>
  <cp:revision>112</cp:revision>
  <cp:lastPrinted>2023-01-20T04:33:14Z</cp:lastPrinted>
  <dcterms:created xsi:type="dcterms:W3CDTF">2023-01-18T07:29:08Z</dcterms:created>
  <dcterms:modified xsi:type="dcterms:W3CDTF">2023-05-23T04:51:19Z</dcterms:modified>
</cp:coreProperties>
</file>