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1" r:id="rId2"/>
    <p:sldMasterId id="2147483740" r:id="rId3"/>
    <p:sldMasterId id="2147483762" r:id="rId4"/>
  </p:sldMasterIdLst>
  <p:notesMasterIdLst>
    <p:notesMasterId r:id="rId13"/>
  </p:notesMasterIdLst>
  <p:handoutMasterIdLst>
    <p:handoutMasterId r:id="rId14"/>
  </p:handoutMasterIdLst>
  <p:sldIdLst>
    <p:sldId id="348" r:id="rId5"/>
    <p:sldId id="361" r:id="rId6"/>
    <p:sldId id="385" r:id="rId7"/>
    <p:sldId id="400" r:id="rId8"/>
    <p:sldId id="386" r:id="rId9"/>
    <p:sldId id="397" r:id="rId10"/>
    <p:sldId id="398" r:id="rId11"/>
    <p:sldId id="396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8971" autoAdjust="0"/>
  </p:normalViewPr>
  <p:slideViewPr>
    <p:cSldViewPr>
      <p:cViewPr>
        <p:scale>
          <a:sx n="80" d="100"/>
          <a:sy n="80" d="100"/>
        </p:scale>
        <p:origin x="-864" y="234"/>
      </p:cViewPr>
      <p:guideLst>
        <p:guide orient="horz" pos="2251"/>
        <p:guide orient="horz" pos="2160"/>
        <p:guide orient="horz" pos="2341"/>
        <p:guide orient="horz" pos="3158"/>
        <p:guide orient="horz" pos="3067"/>
        <p:guide orient="horz" pos="709"/>
        <p:guide orient="horz" pos="2976"/>
        <p:guide orient="horz" pos="3793"/>
        <p:guide orient="horz" pos="527"/>
        <p:guide orient="horz" pos="73"/>
        <p:guide orient="horz" pos="1525"/>
        <p:guide orient="horz" pos="1434"/>
        <p:guide orient="horz" pos="1344"/>
        <p:guide orient="horz" pos="2886"/>
        <p:guide orient="horz" pos="2795"/>
        <p:guide orient="horz" pos="2704"/>
        <p:guide orient="horz" pos="1616"/>
        <p:guide orient="horz" pos="1706"/>
        <p:guide orient="horz" pos="1797"/>
        <p:guide orient="horz" pos="4247"/>
        <p:guide orient="horz" pos="3974"/>
        <p:guide pos="2880"/>
        <p:guide pos="2971"/>
        <p:guide pos="2789"/>
        <p:guide pos="4241"/>
        <p:guide pos="4150"/>
        <p:guide pos="4332"/>
        <p:guide pos="249"/>
        <p:guide pos="5511"/>
        <p:guide pos="1610"/>
        <p:guide pos="1519"/>
        <p:guide pos="1429"/>
        <p:guide pos="1882"/>
        <p:guide pos="1973"/>
        <p:guide pos="2064"/>
        <p:guide pos="3696"/>
        <p:guide pos="3787"/>
        <p:guide pos="3878"/>
        <p:guide pos="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4D85BF65-9BBD-4172-9E55-0AF57F0980E8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5FFBF77-12BB-4BB4-8757-3B1D484972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02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A747FAB-2972-411F-ADD0-E4518AFEF98F}" type="datetimeFigureOut">
              <a:rPr lang="ru-RU" smtClean="0"/>
              <a:t>18.03.2022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A3BD4B2-ED38-4E1E-BBF6-5C7B6DCF64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58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D4B2-ED38-4E1E-BBF6-5C7B6DCF643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7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8"/>
            <a:ext cx="4032250" cy="230353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3716337"/>
            <a:ext cx="4032249" cy="23050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4716462" y="1125538"/>
            <a:ext cx="4032251" cy="2303462"/>
          </a:xfrm>
        </p:spPr>
        <p:txBody>
          <a:bodyPr anchor="ctr" anchorCtr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4716462" y="3716337"/>
            <a:ext cx="4032251" cy="2305051"/>
          </a:xfrm>
        </p:spPr>
        <p:txBody>
          <a:bodyPr anchor="ctr" anchorCtr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403350" y="1125538"/>
            <a:ext cx="3024188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1403350" y="2852737"/>
            <a:ext cx="3024187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4716463" y="1125537"/>
            <a:ext cx="4032250" cy="1439863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4716463" y="2852737"/>
            <a:ext cx="4032250" cy="1439863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0"/>
          </p:nvPr>
        </p:nvSpPr>
        <p:spPr>
          <a:xfrm>
            <a:off x="1403350" y="4581525"/>
            <a:ext cx="3024188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21"/>
          </p:nvPr>
        </p:nvSpPr>
        <p:spPr>
          <a:xfrm>
            <a:off x="4716462" y="4581525"/>
            <a:ext cx="4032251" cy="1439864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широких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7" y="1125538"/>
            <a:ext cx="2592387" cy="14398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2852737"/>
            <a:ext cx="2592386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3276601" y="1125538"/>
            <a:ext cx="5472112" cy="1439861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3276601" y="2852737"/>
            <a:ext cx="5472112" cy="1439863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0"/>
          </p:nvPr>
        </p:nvSpPr>
        <p:spPr>
          <a:xfrm>
            <a:off x="395287" y="4581525"/>
            <a:ext cx="2592387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21"/>
          </p:nvPr>
        </p:nvSpPr>
        <p:spPr>
          <a:xfrm>
            <a:off x="3276600" y="4581525"/>
            <a:ext cx="5472113" cy="1439864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5976963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подписи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268760"/>
            <a:ext cx="4032250" cy="403244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395288" y="5445224"/>
            <a:ext cx="4032250" cy="576164"/>
          </a:xfrm>
        </p:spPr>
        <p:txBody>
          <a:bodyPr>
            <a:no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16462" y="1268760"/>
            <a:ext cx="4032252" cy="403244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3"/>
          </p:nvPr>
        </p:nvSpPr>
        <p:spPr>
          <a:xfrm>
            <a:off x="4716463" y="5445224"/>
            <a:ext cx="4032250" cy="576164"/>
          </a:xfrm>
        </p:spPr>
        <p:txBody>
          <a:bodyPr>
            <a:no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4"/>
          </p:nvPr>
        </p:nvSpPr>
        <p:spPr>
          <a:xfrm>
            <a:off x="395288" y="980727"/>
            <a:ext cx="4032250" cy="2878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5"/>
          </p:nvPr>
        </p:nvSpPr>
        <p:spPr>
          <a:xfrm>
            <a:off x="4716463" y="980727"/>
            <a:ext cx="4031703" cy="2878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текста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8"/>
            <a:ext cx="4032250" cy="23034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16463" y="1125537"/>
            <a:ext cx="4032250" cy="23034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18"/>
          </p:nvPr>
        </p:nvSpPr>
        <p:spPr>
          <a:xfrm>
            <a:off x="395288" y="3716339"/>
            <a:ext cx="4032250" cy="23050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4"/>
          <p:cNvSpPr>
            <a:spLocks noGrp="1"/>
          </p:cNvSpPr>
          <p:nvPr>
            <p:ph sz="quarter" idx="19"/>
          </p:nvPr>
        </p:nvSpPr>
        <p:spPr>
          <a:xfrm>
            <a:off x="4716463" y="3716339"/>
            <a:ext cx="4032250" cy="23050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текста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4"/>
          <p:cNvSpPr>
            <a:spLocks noGrp="1"/>
          </p:cNvSpPr>
          <p:nvPr>
            <p:ph sz="quarter" idx="18"/>
          </p:nvPr>
        </p:nvSpPr>
        <p:spPr>
          <a:xfrm>
            <a:off x="395288" y="3428999"/>
            <a:ext cx="2592387" cy="25923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Объект 4"/>
          <p:cNvSpPr>
            <a:spLocks noGrp="1"/>
          </p:cNvSpPr>
          <p:nvPr>
            <p:ph sz="quarter" idx="19"/>
          </p:nvPr>
        </p:nvSpPr>
        <p:spPr>
          <a:xfrm>
            <a:off x="3276600" y="3429000"/>
            <a:ext cx="2590800" cy="259238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Объект 4"/>
          <p:cNvSpPr>
            <a:spLocks noGrp="1"/>
          </p:cNvSpPr>
          <p:nvPr>
            <p:ph sz="quarter" idx="21"/>
          </p:nvPr>
        </p:nvSpPr>
        <p:spPr>
          <a:xfrm>
            <a:off x="6156326" y="3428999"/>
            <a:ext cx="2592388" cy="25923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9" y="1125935"/>
            <a:ext cx="2592386" cy="201543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2"/>
          </p:nvPr>
        </p:nvSpPr>
        <p:spPr>
          <a:xfrm>
            <a:off x="3276600" y="1125488"/>
            <a:ext cx="2590800" cy="201622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3"/>
          </p:nvPr>
        </p:nvSpPr>
        <p:spPr>
          <a:xfrm>
            <a:off x="6156326" y="1125487"/>
            <a:ext cx="2592388" cy="20162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заголовка + 3 текста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4"/>
          <p:cNvSpPr>
            <a:spLocks noGrp="1"/>
          </p:cNvSpPr>
          <p:nvPr>
            <p:ph sz="quarter" idx="18"/>
          </p:nvPr>
        </p:nvSpPr>
        <p:spPr>
          <a:xfrm>
            <a:off x="395288" y="3716338"/>
            <a:ext cx="2592387" cy="23050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Объект 4"/>
          <p:cNvSpPr>
            <a:spLocks noGrp="1"/>
          </p:cNvSpPr>
          <p:nvPr>
            <p:ph sz="quarter" idx="19"/>
          </p:nvPr>
        </p:nvSpPr>
        <p:spPr>
          <a:xfrm>
            <a:off x="3276600" y="3716338"/>
            <a:ext cx="2590800" cy="23050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Объект 4"/>
          <p:cNvSpPr>
            <a:spLocks noGrp="1"/>
          </p:cNvSpPr>
          <p:nvPr>
            <p:ph sz="quarter" idx="21"/>
          </p:nvPr>
        </p:nvSpPr>
        <p:spPr>
          <a:xfrm>
            <a:off x="6156326" y="3716338"/>
            <a:ext cx="2592388" cy="23050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7" y="1268413"/>
            <a:ext cx="2592388" cy="216058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2"/>
          </p:nvPr>
        </p:nvSpPr>
        <p:spPr>
          <a:xfrm>
            <a:off x="3276600" y="1268413"/>
            <a:ext cx="2590800" cy="21605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3"/>
          </p:nvPr>
        </p:nvSpPr>
        <p:spPr>
          <a:xfrm>
            <a:off x="6156326" y="1268413"/>
            <a:ext cx="2592388" cy="21605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5"/>
          </p:nvPr>
        </p:nvSpPr>
        <p:spPr>
          <a:xfrm>
            <a:off x="395287" y="980727"/>
            <a:ext cx="2592387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4"/>
          </p:nvPr>
        </p:nvSpPr>
        <p:spPr>
          <a:xfrm>
            <a:off x="6156325" y="972957"/>
            <a:ext cx="2592388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25"/>
          </p:nvPr>
        </p:nvSpPr>
        <p:spPr>
          <a:xfrm>
            <a:off x="3276599" y="980727"/>
            <a:ext cx="2590801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1403350" y="1268761"/>
            <a:ext cx="3024188" cy="216023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5"/>
          </p:nvPr>
        </p:nvSpPr>
        <p:spPr>
          <a:xfrm>
            <a:off x="1403350" y="980728"/>
            <a:ext cx="3024188" cy="287884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4"/>
          </p:nvPr>
        </p:nvSpPr>
        <p:spPr>
          <a:xfrm>
            <a:off x="4716464" y="1268760"/>
            <a:ext cx="3023888" cy="216024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5"/>
          </p:nvPr>
        </p:nvSpPr>
        <p:spPr>
          <a:xfrm>
            <a:off x="4716896" y="980729"/>
            <a:ext cx="3023753" cy="287884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6"/>
          </p:nvPr>
        </p:nvSpPr>
        <p:spPr>
          <a:xfrm>
            <a:off x="1403350" y="3861495"/>
            <a:ext cx="3024188" cy="215989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27"/>
          </p:nvPr>
        </p:nvSpPr>
        <p:spPr>
          <a:xfrm>
            <a:off x="1403350" y="3573462"/>
            <a:ext cx="3024188" cy="2875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30"/>
          </p:nvPr>
        </p:nvSpPr>
        <p:spPr>
          <a:xfrm>
            <a:off x="4716464" y="3869966"/>
            <a:ext cx="3024186" cy="215989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31"/>
          </p:nvPr>
        </p:nvSpPr>
        <p:spPr>
          <a:xfrm>
            <a:off x="4707386" y="3573462"/>
            <a:ext cx="3033243" cy="2875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рисунка (широки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8" y="1269000"/>
            <a:ext cx="4031684" cy="2160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4"/>
          </p:nvPr>
        </p:nvSpPr>
        <p:spPr>
          <a:xfrm>
            <a:off x="4716464" y="1268760"/>
            <a:ext cx="4032250" cy="216024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6"/>
          </p:nvPr>
        </p:nvSpPr>
        <p:spPr>
          <a:xfrm>
            <a:off x="395288" y="3861048"/>
            <a:ext cx="4032249" cy="216034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27"/>
          </p:nvPr>
        </p:nvSpPr>
        <p:spPr>
          <a:xfrm>
            <a:off x="395287" y="3573463"/>
            <a:ext cx="4032233" cy="2875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30"/>
          </p:nvPr>
        </p:nvSpPr>
        <p:spPr>
          <a:xfrm>
            <a:off x="4716464" y="3861049"/>
            <a:ext cx="4032250" cy="216034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31"/>
          </p:nvPr>
        </p:nvSpPr>
        <p:spPr>
          <a:xfrm>
            <a:off x="4716464" y="3567616"/>
            <a:ext cx="4032250" cy="293432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32"/>
          </p:nvPr>
        </p:nvSpPr>
        <p:spPr>
          <a:xfrm>
            <a:off x="395288" y="981538"/>
            <a:ext cx="4032232" cy="288000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2" name="Текст 9"/>
          <p:cNvSpPr>
            <a:spLocks noGrp="1"/>
          </p:cNvSpPr>
          <p:nvPr>
            <p:ph type="body" sz="quarter" idx="33"/>
          </p:nvPr>
        </p:nvSpPr>
        <p:spPr>
          <a:xfrm>
            <a:off x="4716464" y="980727"/>
            <a:ext cx="4032250" cy="288033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7" y="1412775"/>
            <a:ext cx="2592387" cy="20162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7" name="Текст 9"/>
          <p:cNvSpPr>
            <a:spLocks noGrp="1"/>
          </p:cNvSpPr>
          <p:nvPr>
            <p:ph type="body" sz="quarter" idx="15"/>
          </p:nvPr>
        </p:nvSpPr>
        <p:spPr>
          <a:xfrm>
            <a:off x="395287" y="1125538"/>
            <a:ext cx="2592387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22"/>
          </p:nvPr>
        </p:nvSpPr>
        <p:spPr>
          <a:xfrm>
            <a:off x="6156325" y="1412776"/>
            <a:ext cx="2592388" cy="201622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3"/>
          </p:nvPr>
        </p:nvSpPr>
        <p:spPr>
          <a:xfrm>
            <a:off x="6156325" y="1117768"/>
            <a:ext cx="2592371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24"/>
          </p:nvPr>
        </p:nvSpPr>
        <p:spPr>
          <a:xfrm>
            <a:off x="3276600" y="1412776"/>
            <a:ext cx="2590800" cy="201622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5"/>
          </p:nvPr>
        </p:nvSpPr>
        <p:spPr>
          <a:xfrm>
            <a:off x="3276599" y="1125538"/>
            <a:ext cx="2590801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6"/>
          </p:nvPr>
        </p:nvSpPr>
        <p:spPr>
          <a:xfrm>
            <a:off x="395287" y="4005788"/>
            <a:ext cx="2592387" cy="20156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27"/>
          </p:nvPr>
        </p:nvSpPr>
        <p:spPr>
          <a:xfrm>
            <a:off x="395287" y="3717130"/>
            <a:ext cx="2592387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28"/>
          </p:nvPr>
        </p:nvSpPr>
        <p:spPr>
          <a:xfrm>
            <a:off x="6156325" y="4005788"/>
            <a:ext cx="2592389" cy="20156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29"/>
          </p:nvPr>
        </p:nvSpPr>
        <p:spPr>
          <a:xfrm>
            <a:off x="6156326" y="3717130"/>
            <a:ext cx="2592387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30"/>
          </p:nvPr>
        </p:nvSpPr>
        <p:spPr>
          <a:xfrm>
            <a:off x="3276600" y="4005788"/>
            <a:ext cx="2590800" cy="20156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1"/>
          </p:nvPr>
        </p:nvSpPr>
        <p:spPr>
          <a:xfrm>
            <a:off x="3276599" y="3717130"/>
            <a:ext cx="2590801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(цветн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Clipart\earth-from-space-wallpaper_459588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4464" b="2247"/>
          <a:stretch/>
        </p:blipFill>
        <p:spPr bwMode="auto">
          <a:xfrm>
            <a:off x="-50334" y="-2507"/>
            <a:ext cx="9244667" cy="68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strakhov\Desktop\_Brand\___media-files-identity\roscosmos-logo-main-colorbac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36" y="662641"/>
            <a:ext cx="2022810" cy="14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334" y="2276475"/>
            <a:ext cx="9244668" cy="1296988"/>
          </a:xfrm>
          <a:effectLst>
            <a:outerShdw blurRad="76200" dist="12700" dir="5400000" algn="t" rotWithShape="0">
              <a:prstClr val="black">
                <a:alpha val="60000"/>
              </a:prstClr>
            </a:outerShdw>
          </a:effectLst>
        </p:spPr>
        <p:txBody>
          <a:bodyPr anchor="b" anchorCtr="0"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334" y="3573463"/>
            <a:ext cx="9244668" cy="791661"/>
          </a:xfrm>
          <a:effectLst>
            <a:outerShdw blurRad="76200" dist="12700" dir="5400000" algn="t" rotWithShape="0">
              <a:prstClr val="black">
                <a:alpha val="6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-50334" y="4508500"/>
            <a:ext cx="9244668" cy="288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-50333" y="6308725"/>
            <a:ext cx="9253826" cy="288925"/>
          </a:xfrm>
          <a:prstGeom prst="rect">
            <a:avLst/>
          </a:prstGeom>
          <a:noFill/>
        </p:spPr>
        <p:txBody>
          <a:bodyPr vert="horz" lIns="0" tIns="36000" rIns="0" bIns="36000" rtlCol="0" anchor="ctr" anchorCtr="0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-50358" y="4868863"/>
            <a:ext cx="9245262" cy="288000"/>
          </a:xfrm>
        </p:spPr>
        <p:txBody>
          <a:bodyPr>
            <a:normAutofit/>
          </a:bodyPr>
          <a:lstStyle>
            <a:lvl1pPr marL="0" indent="0" algn="ctr">
              <a:buFont typeface="+mj-lt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pic>
        <p:nvPicPr>
          <p:cNvPr id="1026" name="Picture 2" descr="E:\Рестайлинг логотипа\потуги 9\для брендбука\лого бел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61" y="5517232"/>
            <a:ext cx="1440160" cy="4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 userDrawn="1"/>
        </p:nvSpPr>
        <p:spPr>
          <a:xfrm>
            <a:off x="6156325" y="1125538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6156325" y="2852600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6156325" y="4581388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395288" y="1125538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395288" y="2852600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395288" y="4583607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395288" y="11255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395288" y="24209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395288" y="37163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395288" y="5015545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2555875" y="11255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2555875" y="24209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2555875" y="37163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 userDrawn="1"/>
        </p:nvSpPr>
        <p:spPr>
          <a:xfrm>
            <a:off x="2555875" y="5015545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 userDrawn="1"/>
        </p:nvSpPr>
        <p:spPr>
          <a:xfrm>
            <a:off x="4716463" y="11255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4716463" y="24209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Прямоугольник 80"/>
          <p:cNvSpPr/>
          <p:nvPr userDrawn="1"/>
        </p:nvSpPr>
        <p:spPr>
          <a:xfrm>
            <a:off x="4716463" y="37163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 userDrawn="1"/>
        </p:nvSpPr>
        <p:spPr>
          <a:xfrm>
            <a:off x="4716463" y="5015545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6877050" y="11255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6877050" y="24209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6877050" y="37163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 userDrawn="1"/>
        </p:nvSpPr>
        <p:spPr>
          <a:xfrm>
            <a:off x="6877050" y="5015545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3275400" y="2853463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3275400" y="1125538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3275400" y="4581525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6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strakhov\Desktop\_Brand\___media-files-identity\roscosmos-logo-main-e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28" y="389410"/>
            <a:ext cx="2534400" cy="18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276475"/>
            <a:ext cx="9144000" cy="129698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4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0" y="3573463"/>
            <a:ext cx="9144000" cy="7916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-1" y="6033546"/>
            <a:ext cx="9144002" cy="28733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0" y="6308725"/>
            <a:ext cx="9144000" cy="277081"/>
          </a:xfrm>
          <a:prstGeom prst="rect">
            <a:avLst/>
          </a:prstGeom>
        </p:spPr>
        <p:txBody>
          <a:bodyPr vert="horz" lIns="0" tIns="36000" rIns="0" bIns="36000" rtlCol="0" anchor="ctr" anchorCtr="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-22" y="4437112"/>
            <a:ext cx="9144590" cy="288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+mj-lt"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pic>
        <p:nvPicPr>
          <p:cNvPr id="2050" name="Picture 2" descr="E:\Рестайлинг логотипа\потуги 9\для брендбука\англ цвет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10" y="5085184"/>
            <a:ext cx="1756236" cy="5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120979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(цветн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Clipart\earth-from-space-wallpaper_459588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4464" b="2247"/>
          <a:stretch/>
        </p:blipFill>
        <p:spPr bwMode="auto">
          <a:xfrm>
            <a:off x="-50334" y="-2507"/>
            <a:ext cx="9244667" cy="68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334" y="2276475"/>
            <a:ext cx="9244668" cy="1296988"/>
          </a:xfrm>
          <a:prstGeom prst="rect">
            <a:avLst/>
          </a:prstGeom>
          <a:effectLst>
            <a:outerShdw blurRad="76200" dist="12700" dir="5400000" algn="t" rotWithShape="0">
              <a:prstClr val="black">
                <a:alpha val="60000"/>
              </a:prstClr>
            </a:outerShdw>
          </a:effectLst>
        </p:spPr>
        <p:txBody>
          <a:bodyPr anchor="b" anchorCtr="0"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334" y="3573463"/>
            <a:ext cx="9244668" cy="791661"/>
          </a:xfrm>
          <a:prstGeom prst="rect">
            <a:avLst/>
          </a:prstGeom>
          <a:effectLst>
            <a:outerShdw blurRad="76200" dist="12700" dir="5400000" algn="t" rotWithShape="0">
              <a:prstClr val="black">
                <a:alpha val="6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-50334" y="4508500"/>
            <a:ext cx="9244668" cy="288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-50333" y="6308725"/>
            <a:ext cx="9253826" cy="288925"/>
          </a:xfrm>
          <a:prstGeom prst="rect">
            <a:avLst/>
          </a:prstGeom>
          <a:noFill/>
        </p:spPr>
        <p:txBody>
          <a:bodyPr vert="horz" lIns="0" tIns="36000" rIns="0" bIns="36000" rtlCol="0" anchor="ctr" anchorCtr="0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-50358" y="4868863"/>
            <a:ext cx="9245262" cy="28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+mj-lt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pic>
        <p:nvPicPr>
          <p:cNvPr id="3075" name="Picture 3" descr="E:\Рестайлинг логотипа\потуги 9\для брендбука\англ бел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52" y="5445224"/>
            <a:ext cx="1413696" cy="4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72.20.88.76\Shara\МЕДИАТЕКА\ЛОГОТИПЫ ВСЕХ\РОСКОСМОС\2018_Изменения\roscosmos-logo-main-colorback-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04" y="666211"/>
            <a:ext cx="2017992" cy="14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а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0" y="1989138"/>
            <a:ext cx="9143434" cy="15843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4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0" y="3573463"/>
            <a:ext cx="9143434" cy="7916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>
            <a:spLocks noGrp="1"/>
          </p:cNvSpPr>
          <p:nvPr>
            <p:ph idx="1"/>
          </p:nvPr>
        </p:nvSpPr>
        <p:spPr>
          <a:xfrm>
            <a:off x="1403350" y="1125537"/>
            <a:ext cx="6337300" cy="4895851"/>
          </a:xfrm>
          <a:prstGeom prst="rect">
            <a:avLst/>
          </a:prstGeom>
        </p:spPr>
        <p:txBody>
          <a:bodyPr vert="horz" lIns="91440" tIns="72000" rIns="91440" bIns="72000" rtlCol="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5976963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широкий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95288" y="1125537"/>
            <a:ext cx="8353426" cy="489585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+ подпис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8"/>
            <a:ext cx="8353424" cy="4032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395288" y="5157787"/>
            <a:ext cx="8352858" cy="8636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большой + подпис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7" y="1125537"/>
            <a:ext cx="8353177" cy="4895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7544" y="5426060"/>
            <a:ext cx="820891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ru-RU" sz="1400" dirty="0" smtClean="0">
                <a:solidFill>
                  <a:srgbClr val="52555B"/>
                </a:solidFill>
                <a:latin typeface="+mn-lt"/>
              </a:rPr>
              <a:t>Подпись</a:t>
            </a:r>
            <a:r>
              <a:rPr lang="ru-RU" sz="1400" baseline="0" dirty="0" smtClean="0">
                <a:solidFill>
                  <a:srgbClr val="52555B"/>
                </a:solidFill>
                <a:latin typeface="+mn-lt"/>
              </a:rPr>
              <a:t> к картинкам </a:t>
            </a:r>
            <a:r>
              <a:rPr lang="ru-RU" sz="1400" dirty="0" smtClean="0">
                <a:solidFill>
                  <a:srgbClr val="52555B"/>
                </a:solidFill>
                <a:latin typeface="+mn-lt"/>
              </a:rPr>
              <a:t>набирается шрифтом </a:t>
            </a:r>
            <a:r>
              <a:rPr lang="en-US" sz="1400" dirty="0" smtClean="0">
                <a:solidFill>
                  <a:srgbClr val="52555B"/>
                </a:solidFill>
                <a:latin typeface="+mn-lt"/>
              </a:rPr>
              <a:t>Arial 1</a:t>
            </a:r>
            <a:r>
              <a:rPr lang="ru-RU" sz="1400" dirty="0" smtClean="0">
                <a:solidFill>
                  <a:srgbClr val="52555B"/>
                </a:solidFill>
                <a:latin typeface="+mn-lt"/>
              </a:rPr>
              <a:t>4</a:t>
            </a:r>
            <a:r>
              <a:rPr lang="en-US" sz="1400" dirty="0" smtClean="0">
                <a:solidFill>
                  <a:srgbClr val="52555B"/>
                </a:solidFill>
                <a:latin typeface="+mn-lt"/>
              </a:rPr>
              <a:t>pt. </a:t>
            </a:r>
            <a:r>
              <a:rPr lang="ru-RU" sz="1400" dirty="0" smtClean="0">
                <a:solidFill>
                  <a:srgbClr val="52555B"/>
                </a:solidFill>
                <a:latin typeface="+mn-lt"/>
              </a:rPr>
              <a:t>Здесь мы напишем несколько предложений, чтобы проиллюстрировать вид текста на странице.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2+1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716462" y="1125538"/>
            <a:ext cx="4032251" cy="4895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1"/>
          </p:nvPr>
        </p:nvSpPr>
        <p:spPr>
          <a:xfrm>
            <a:off x="395288" y="1125538"/>
            <a:ext cx="4032250" cy="230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3716339"/>
            <a:ext cx="4032250" cy="23050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0" y="1989138"/>
            <a:ext cx="9143434" cy="1584325"/>
          </a:xfrm>
        </p:spPr>
        <p:txBody>
          <a:bodyPr anchor="b" anchorCtr="0">
            <a:noAutofit/>
          </a:bodyPr>
          <a:lstStyle>
            <a:lvl1pPr>
              <a:defRPr sz="24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0" y="3573463"/>
            <a:ext cx="9143434" cy="791661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+ 1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7"/>
            <a:ext cx="4032250" cy="4895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4716463" y="1125538"/>
            <a:ext cx="4032250" cy="48958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8"/>
            <a:ext cx="4032250" cy="2303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3716337"/>
            <a:ext cx="4032249" cy="230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4716462" y="1125538"/>
            <a:ext cx="4032251" cy="2303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4716462" y="3716337"/>
            <a:ext cx="4032251" cy="23050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403350" y="1125538"/>
            <a:ext cx="3024188" cy="1439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1403350" y="2852737"/>
            <a:ext cx="3024187" cy="1439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4716463" y="1125537"/>
            <a:ext cx="4032250" cy="14398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4716463" y="2852737"/>
            <a:ext cx="4032250" cy="14398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0"/>
          </p:nvPr>
        </p:nvSpPr>
        <p:spPr>
          <a:xfrm>
            <a:off x="1403350" y="4581525"/>
            <a:ext cx="3024188" cy="1439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21"/>
          </p:nvPr>
        </p:nvSpPr>
        <p:spPr>
          <a:xfrm>
            <a:off x="4716462" y="4581525"/>
            <a:ext cx="4032251" cy="143986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широких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7" y="1125538"/>
            <a:ext cx="2592387" cy="1439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2852737"/>
            <a:ext cx="2592386" cy="1439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3276601" y="1125538"/>
            <a:ext cx="5472112" cy="143986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3276601" y="2852737"/>
            <a:ext cx="5472112" cy="14398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0"/>
          </p:nvPr>
        </p:nvSpPr>
        <p:spPr>
          <a:xfrm>
            <a:off x="395287" y="4581525"/>
            <a:ext cx="2592387" cy="14398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21"/>
          </p:nvPr>
        </p:nvSpPr>
        <p:spPr>
          <a:xfrm>
            <a:off x="3276600" y="4581525"/>
            <a:ext cx="5472113" cy="143986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подписи (вертикально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268760"/>
            <a:ext cx="4032250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395288" y="5445224"/>
            <a:ext cx="4032250" cy="5761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16462" y="1268760"/>
            <a:ext cx="4032252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3"/>
          </p:nvPr>
        </p:nvSpPr>
        <p:spPr>
          <a:xfrm>
            <a:off x="4716463" y="5445224"/>
            <a:ext cx="4032250" cy="5761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4"/>
          </p:nvPr>
        </p:nvSpPr>
        <p:spPr>
          <a:xfrm>
            <a:off x="395288" y="980727"/>
            <a:ext cx="4032250" cy="28788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5"/>
          </p:nvPr>
        </p:nvSpPr>
        <p:spPr>
          <a:xfrm>
            <a:off x="4716463" y="980727"/>
            <a:ext cx="4031703" cy="28788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текста (вертикально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8"/>
            <a:ext cx="4032250" cy="2303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16463" y="1125537"/>
            <a:ext cx="4032250" cy="2303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18"/>
          </p:nvPr>
        </p:nvSpPr>
        <p:spPr>
          <a:xfrm>
            <a:off x="395288" y="3716339"/>
            <a:ext cx="4032250" cy="2305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4"/>
          <p:cNvSpPr>
            <a:spLocks noGrp="1"/>
          </p:cNvSpPr>
          <p:nvPr>
            <p:ph sz="quarter" idx="19"/>
          </p:nvPr>
        </p:nvSpPr>
        <p:spPr>
          <a:xfrm>
            <a:off x="4716463" y="3716339"/>
            <a:ext cx="4032250" cy="2305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текста (вертикально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4"/>
          <p:cNvSpPr>
            <a:spLocks noGrp="1"/>
          </p:cNvSpPr>
          <p:nvPr>
            <p:ph sz="quarter" idx="18"/>
          </p:nvPr>
        </p:nvSpPr>
        <p:spPr>
          <a:xfrm>
            <a:off x="395288" y="3428999"/>
            <a:ext cx="2592387" cy="25923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Объект 4"/>
          <p:cNvSpPr>
            <a:spLocks noGrp="1"/>
          </p:cNvSpPr>
          <p:nvPr>
            <p:ph sz="quarter" idx="19"/>
          </p:nvPr>
        </p:nvSpPr>
        <p:spPr>
          <a:xfrm>
            <a:off x="3276600" y="3429000"/>
            <a:ext cx="2590800" cy="25923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Объект 4"/>
          <p:cNvSpPr>
            <a:spLocks noGrp="1"/>
          </p:cNvSpPr>
          <p:nvPr>
            <p:ph sz="quarter" idx="21"/>
          </p:nvPr>
        </p:nvSpPr>
        <p:spPr>
          <a:xfrm>
            <a:off x="6156326" y="3428999"/>
            <a:ext cx="2592388" cy="25923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9" y="1125935"/>
            <a:ext cx="2592386" cy="2015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2"/>
          </p:nvPr>
        </p:nvSpPr>
        <p:spPr>
          <a:xfrm>
            <a:off x="3276600" y="1125488"/>
            <a:ext cx="2590800" cy="20162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3"/>
          </p:nvPr>
        </p:nvSpPr>
        <p:spPr>
          <a:xfrm>
            <a:off x="6156326" y="1125487"/>
            <a:ext cx="2592388" cy="201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заголовка + 3 текста (вертикально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4"/>
          <p:cNvSpPr>
            <a:spLocks noGrp="1"/>
          </p:cNvSpPr>
          <p:nvPr>
            <p:ph sz="quarter" idx="18"/>
          </p:nvPr>
        </p:nvSpPr>
        <p:spPr>
          <a:xfrm>
            <a:off x="395288" y="3716338"/>
            <a:ext cx="2592387" cy="2305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Объект 4"/>
          <p:cNvSpPr>
            <a:spLocks noGrp="1"/>
          </p:cNvSpPr>
          <p:nvPr>
            <p:ph sz="quarter" idx="19"/>
          </p:nvPr>
        </p:nvSpPr>
        <p:spPr>
          <a:xfrm>
            <a:off x="3276600" y="3716338"/>
            <a:ext cx="2590800" cy="2305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Объект 4"/>
          <p:cNvSpPr>
            <a:spLocks noGrp="1"/>
          </p:cNvSpPr>
          <p:nvPr>
            <p:ph sz="quarter" idx="21"/>
          </p:nvPr>
        </p:nvSpPr>
        <p:spPr>
          <a:xfrm>
            <a:off x="6156326" y="3716338"/>
            <a:ext cx="2592388" cy="2305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7" y="1268413"/>
            <a:ext cx="2592388" cy="2160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2"/>
          </p:nvPr>
        </p:nvSpPr>
        <p:spPr>
          <a:xfrm>
            <a:off x="3276600" y="1268413"/>
            <a:ext cx="2590800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3"/>
          </p:nvPr>
        </p:nvSpPr>
        <p:spPr>
          <a:xfrm>
            <a:off x="6156326" y="1268413"/>
            <a:ext cx="2592388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5"/>
          </p:nvPr>
        </p:nvSpPr>
        <p:spPr>
          <a:xfrm>
            <a:off x="395287" y="980727"/>
            <a:ext cx="2592387" cy="28758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4"/>
          </p:nvPr>
        </p:nvSpPr>
        <p:spPr>
          <a:xfrm>
            <a:off x="6156325" y="972957"/>
            <a:ext cx="2592388" cy="28758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25"/>
          </p:nvPr>
        </p:nvSpPr>
        <p:spPr>
          <a:xfrm>
            <a:off x="3276599" y="980727"/>
            <a:ext cx="2590801" cy="28758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рисун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1403350" y="1268761"/>
            <a:ext cx="3024188" cy="21602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5"/>
          </p:nvPr>
        </p:nvSpPr>
        <p:spPr>
          <a:xfrm>
            <a:off x="1403350" y="980728"/>
            <a:ext cx="3024188" cy="2878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4"/>
          </p:nvPr>
        </p:nvSpPr>
        <p:spPr>
          <a:xfrm>
            <a:off x="4716464" y="1268760"/>
            <a:ext cx="302388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5"/>
          </p:nvPr>
        </p:nvSpPr>
        <p:spPr>
          <a:xfrm>
            <a:off x="4716896" y="980729"/>
            <a:ext cx="3023753" cy="2878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6"/>
          </p:nvPr>
        </p:nvSpPr>
        <p:spPr>
          <a:xfrm>
            <a:off x="1403350" y="3861495"/>
            <a:ext cx="3024188" cy="2159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27"/>
          </p:nvPr>
        </p:nvSpPr>
        <p:spPr>
          <a:xfrm>
            <a:off x="1403350" y="3573462"/>
            <a:ext cx="3024188" cy="28758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30"/>
          </p:nvPr>
        </p:nvSpPr>
        <p:spPr>
          <a:xfrm>
            <a:off x="4716464" y="3869966"/>
            <a:ext cx="3024186" cy="2159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31"/>
          </p:nvPr>
        </p:nvSpPr>
        <p:spPr>
          <a:xfrm>
            <a:off x="4707386" y="3573462"/>
            <a:ext cx="3033243" cy="28758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120979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рисунка (широкие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8" y="1269000"/>
            <a:ext cx="4031684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4"/>
          </p:nvPr>
        </p:nvSpPr>
        <p:spPr>
          <a:xfrm>
            <a:off x="4716464" y="1268760"/>
            <a:ext cx="4032250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6"/>
          </p:nvPr>
        </p:nvSpPr>
        <p:spPr>
          <a:xfrm>
            <a:off x="395288" y="3861048"/>
            <a:ext cx="4032249" cy="216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27"/>
          </p:nvPr>
        </p:nvSpPr>
        <p:spPr>
          <a:xfrm>
            <a:off x="395287" y="3573463"/>
            <a:ext cx="4032233" cy="28758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30"/>
          </p:nvPr>
        </p:nvSpPr>
        <p:spPr>
          <a:xfrm>
            <a:off x="4716464" y="3861049"/>
            <a:ext cx="4032250" cy="216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31"/>
          </p:nvPr>
        </p:nvSpPr>
        <p:spPr>
          <a:xfrm>
            <a:off x="4716464" y="3567616"/>
            <a:ext cx="4032250" cy="2934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32"/>
          </p:nvPr>
        </p:nvSpPr>
        <p:spPr>
          <a:xfrm>
            <a:off x="395288" y="981538"/>
            <a:ext cx="4032232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2" name="Текст 9"/>
          <p:cNvSpPr>
            <a:spLocks noGrp="1"/>
          </p:cNvSpPr>
          <p:nvPr>
            <p:ph type="body" sz="quarter" idx="33"/>
          </p:nvPr>
        </p:nvSpPr>
        <p:spPr>
          <a:xfrm>
            <a:off x="4716464" y="980727"/>
            <a:ext cx="4032250" cy="28803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5976963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>
            <a:spLocks noGrp="1"/>
          </p:cNvSpPr>
          <p:nvPr>
            <p:ph idx="1"/>
          </p:nvPr>
        </p:nvSpPr>
        <p:spPr>
          <a:xfrm>
            <a:off x="1403350" y="1125537"/>
            <a:ext cx="6337300" cy="4895851"/>
          </a:xfrm>
          <a:prstGeom prst="rect">
            <a:avLst/>
          </a:prstGeom>
        </p:spPr>
        <p:txBody>
          <a:bodyPr vert="horz" lIns="91440" tIns="72000" rIns="91440" bIns="72000" rtlCol="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рисунк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7" y="1412775"/>
            <a:ext cx="2592387" cy="201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7" name="Текст 9"/>
          <p:cNvSpPr>
            <a:spLocks noGrp="1"/>
          </p:cNvSpPr>
          <p:nvPr>
            <p:ph type="body" sz="quarter" idx="15"/>
          </p:nvPr>
        </p:nvSpPr>
        <p:spPr>
          <a:xfrm>
            <a:off x="395287" y="1125538"/>
            <a:ext cx="2592387" cy="28758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22"/>
          </p:nvPr>
        </p:nvSpPr>
        <p:spPr>
          <a:xfrm>
            <a:off x="6156325" y="1412776"/>
            <a:ext cx="2592388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3"/>
          </p:nvPr>
        </p:nvSpPr>
        <p:spPr>
          <a:xfrm>
            <a:off x="6156325" y="1117768"/>
            <a:ext cx="2592371" cy="28758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24"/>
          </p:nvPr>
        </p:nvSpPr>
        <p:spPr>
          <a:xfrm>
            <a:off x="3276600" y="1412776"/>
            <a:ext cx="25908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5"/>
          </p:nvPr>
        </p:nvSpPr>
        <p:spPr>
          <a:xfrm>
            <a:off x="3276599" y="1125538"/>
            <a:ext cx="2590801" cy="28758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6"/>
          </p:nvPr>
        </p:nvSpPr>
        <p:spPr>
          <a:xfrm>
            <a:off x="395287" y="4005788"/>
            <a:ext cx="2592387" cy="201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27"/>
          </p:nvPr>
        </p:nvSpPr>
        <p:spPr>
          <a:xfrm>
            <a:off x="395287" y="3717130"/>
            <a:ext cx="2592387" cy="28758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28"/>
          </p:nvPr>
        </p:nvSpPr>
        <p:spPr>
          <a:xfrm>
            <a:off x="6156325" y="4005788"/>
            <a:ext cx="2592389" cy="201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29"/>
          </p:nvPr>
        </p:nvSpPr>
        <p:spPr>
          <a:xfrm>
            <a:off x="6156326" y="3717130"/>
            <a:ext cx="2592387" cy="28758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30"/>
          </p:nvPr>
        </p:nvSpPr>
        <p:spPr>
          <a:xfrm>
            <a:off x="3276600" y="4005788"/>
            <a:ext cx="2590800" cy="201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1"/>
          </p:nvPr>
        </p:nvSpPr>
        <p:spPr>
          <a:xfrm>
            <a:off x="3276599" y="3717130"/>
            <a:ext cx="2590801" cy="28758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 userDrawn="1"/>
        </p:nvSpPr>
        <p:spPr>
          <a:xfrm>
            <a:off x="6156325" y="1125538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6156325" y="2852600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6156325" y="4581388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395288" y="1125538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395288" y="2852600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395288" y="4583607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395288" y="11255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395288" y="24209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395288" y="37163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395288" y="5015545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2555875" y="11255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2555875" y="24209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2555875" y="37163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 userDrawn="1"/>
        </p:nvSpPr>
        <p:spPr>
          <a:xfrm>
            <a:off x="2555875" y="5015545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 userDrawn="1"/>
        </p:nvSpPr>
        <p:spPr>
          <a:xfrm>
            <a:off x="4716463" y="11255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4716463" y="24209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Прямоугольник 80"/>
          <p:cNvSpPr/>
          <p:nvPr userDrawn="1"/>
        </p:nvSpPr>
        <p:spPr>
          <a:xfrm>
            <a:off x="4716463" y="37163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/>
          <p:cNvSpPr/>
          <p:nvPr userDrawn="1"/>
        </p:nvSpPr>
        <p:spPr>
          <a:xfrm>
            <a:off x="4716463" y="5015545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6877050" y="11255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6877050" y="24209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6877050" y="3716338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 userDrawn="1"/>
        </p:nvSpPr>
        <p:spPr>
          <a:xfrm>
            <a:off x="6877050" y="5015545"/>
            <a:ext cx="1873250" cy="10080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3275400" y="2853463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3275400" y="1125538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3275400" y="4581525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6" cy="712112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8B4D11-F074-4898-A296-2E1EABE0BE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566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(цветн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Clipart\earth-from-space-wallpaper_4595887.jpg"/>
          <p:cNvPicPr>
            <a:picLocks noChangeAspect="1" noChangeArrowheads="1"/>
          </p:cNvPicPr>
          <p:nvPr userDrawn="1"/>
        </p:nvPicPr>
        <p:blipFill>
          <a:blip r:embed="rId2"/>
          <a:srcRect l="13239" r="4465" b="2248"/>
          <a:stretch>
            <a:fillRect/>
          </a:stretch>
        </p:blipFill>
        <p:spPr bwMode="auto">
          <a:xfrm>
            <a:off x="-50800" y="-3176"/>
            <a:ext cx="9245600" cy="686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rstrakhov\Desktop\_Brand\___media-files-identity\roscosmos-logo-main-colorbac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08388" y="661988"/>
            <a:ext cx="20224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Рестайлинг логотипа\потуги 9\для брендбука\лого бел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98901" y="5516566"/>
            <a:ext cx="14398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334" y="2276475"/>
            <a:ext cx="9244668" cy="1296988"/>
          </a:xfrm>
          <a:effectLst>
            <a:outerShdw blurRad="76200" dist="12700" dir="5400000" algn="t" rotWithShape="0">
              <a:prstClr val="black">
                <a:alpha val="60000"/>
              </a:prstClr>
            </a:outerShdw>
          </a:effectLst>
        </p:spPr>
        <p:txBody>
          <a:bodyPr anchor="b"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0334" y="3573464"/>
            <a:ext cx="9244668" cy="791661"/>
          </a:xfrm>
          <a:effectLst>
            <a:outerShdw blurRad="76200" dist="12700" dir="5400000" algn="t" rotWithShape="0">
              <a:prstClr val="black">
                <a:alpha val="6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-50358" y="4868863"/>
            <a:ext cx="9245262" cy="288000"/>
          </a:xfrm>
        </p:spPr>
        <p:txBody>
          <a:bodyPr>
            <a:normAutofit/>
          </a:bodyPr>
          <a:lstStyle>
            <a:lvl1pPr marL="0" indent="0" algn="ctr">
              <a:buFont typeface="+mj-lt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50800" y="4508501"/>
            <a:ext cx="9245600" cy="287339"/>
          </a:xfrm>
        </p:spPr>
        <p:txBody>
          <a:bodyPr lIns="91440" tIns="45720" rIns="91440" bIns="45720" anchor="b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2"/>
          </p:nvPr>
        </p:nvSpPr>
        <p:spPr>
          <a:xfrm>
            <a:off x="-50800" y="6308727"/>
            <a:ext cx="9253538" cy="288925"/>
          </a:xfrm>
        </p:spPr>
        <p:txBody>
          <a:bodyPr lIns="0" rIns="0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52872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0" y="1989140"/>
            <a:ext cx="9143434" cy="1584325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0" y="3573464"/>
            <a:ext cx="9143434" cy="791661"/>
          </a:xfrm>
        </p:spPr>
        <p:txBody>
          <a:bodyPr>
            <a:no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D8BD87-0385-49C7-A6FC-D068F9F14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305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>
            <a:spLocks noGrp="1"/>
          </p:cNvSpPr>
          <p:nvPr>
            <p:ph idx="1"/>
          </p:nvPr>
        </p:nvSpPr>
        <p:spPr>
          <a:xfrm>
            <a:off x="1403350" y="1125537"/>
            <a:ext cx="6337300" cy="4895851"/>
          </a:xfrm>
          <a:prstGeom prst="rect">
            <a:avLst/>
          </a:prstGeom>
        </p:spPr>
        <p:txBody>
          <a:bodyPr tIns="72000" bIns="72000" rtlCol="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82AEB9-1E36-45FB-8810-A5EF22AC61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602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широк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95288" y="1125537"/>
            <a:ext cx="8353426" cy="4895851"/>
          </a:xfrm>
        </p:spPr>
        <p:txBody>
          <a:bodyPr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6A201A-ED89-4036-896B-C12EFC7403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305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16"/>
          <p:cNvCxnSpPr/>
          <p:nvPr userDrawn="1"/>
        </p:nvCxnSpPr>
        <p:spPr>
          <a:xfrm flipV="1">
            <a:off x="1258888" y="115888"/>
            <a:ext cx="0" cy="72072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7"/>
            <a:ext cx="8353424" cy="403225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395288" y="5157790"/>
            <a:ext cx="8352858" cy="863601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A264B4-E7F7-4D02-B868-25EC2A5277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556611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большой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 userDrawn="1"/>
        </p:nvSpPr>
        <p:spPr>
          <a:xfrm>
            <a:off x="468314" y="5426731"/>
            <a:ext cx="8207375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2555B"/>
                </a:solidFill>
              </a:rPr>
              <a:t>Подпись к картинкам набирается шрифтом </a:t>
            </a:r>
            <a:r>
              <a:rPr lang="en-US" sz="1400" dirty="0">
                <a:solidFill>
                  <a:srgbClr val="52555B"/>
                </a:solidFill>
              </a:rPr>
              <a:t>Arial 1</a:t>
            </a:r>
            <a:r>
              <a:rPr lang="ru-RU" sz="1400" dirty="0">
                <a:solidFill>
                  <a:srgbClr val="52555B"/>
                </a:solidFill>
              </a:rPr>
              <a:t>4</a:t>
            </a:r>
            <a:r>
              <a:rPr lang="en-US" sz="1400" dirty="0">
                <a:solidFill>
                  <a:srgbClr val="52555B"/>
                </a:solidFill>
              </a:rPr>
              <a:t>pt. </a:t>
            </a:r>
            <a:r>
              <a:rPr lang="ru-RU" sz="1400" dirty="0">
                <a:solidFill>
                  <a:srgbClr val="52555B"/>
                </a:solidFill>
              </a:rPr>
              <a:t>Здесь мы напишем несколько предложений, чтобы проиллюстрировать вид текста на странице.</a:t>
            </a: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8027992" y="6308727"/>
            <a:ext cx="720725" cy="43338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6A69B2F-E604-40F2-8AD8-72730A2A9F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7" y="1125537"/>
            <a:ext cx="8353177" cy="489585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048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2+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716466" y="1125537"/>
            <a:ext cx="4032251" cy="489585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1"/>
          </p:nvPr>
        </p:nvSpPr>
        <p:spPr>
          <a:xfrm>
            <a:off x="395288" y="1125539"/>
            <a:ext cx="4032250" cy="23034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3716342"/>
            <a:ext cx="4032250" cy="230504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8D9ECF-6AFE-44F6-AB5C-2D50DB10E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379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широк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95288" y="1125537"/>
            <a:ext cx="8353426" cy="4895851"/>
          </a:xfrm>
        </p:spPr>
        <p:txBody>
          <a:bodyPr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+ 1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7"/>
            <a:ext cx="4032250" cy="489585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4716463" y="1125537"/>
            <a:ext cx="4032250" cy="4895851"/>
          </a:xfrm>
        </p:spPr>
        <p:txBody>
          <a:bodyPr anchor="ctr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C85779-0229-48AB-81FF-58EDFA8AD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024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9"/>
            <a:ext cx="4032250" cy="2303536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9" y="3716337"/>
            <a:ext cx="4032249" cy="230505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4716466" y="1125539"/>
            <a:ext cx="4032251" cy="2303463"/>
          </a:xfrm>
        </p:spPr>
        <p:txBody>
          <a:bodyPr anchor="ctr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4716466" y="3716337"/>
            <a:ext cx="4032251" cy="2305051"/>
          </a:xfrm>
        </p:spPr>
        <p:txBody>
          <a:bodyPr anchor="ctr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4E7A49-2714-4414-A49C-BF87FFB98C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56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403350" y="1125541"/>
            <a:ext cx="3024188" cy="14398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1403350" y="2852739"/>
            <a:ext cx="3024187" cy="14398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4716463" y="1125539"/>
            <a:ext cx="4032250" cy="1439863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4716463" y="2852739"/>
            <a:ext cx="4032250" cy="1439863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0"/>
          </p:nvPr>
        </p:nvSpPr>
        <p:spPr>
          <a:xfrm>
            <a:off x="1403350" y="4581527"/>
            <a:ext cx="3024188" cy="14398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21"/>
          </p:nvPr>
        </p:nvSpPr>
        <p:spPr>
          <a:xfrm>
            <a:off x="4716466" y="4581525"/>
            <a:ext cx="4032251" cy="1439864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22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9B6A0D-0DCC-41B3-96C2-08224E8EE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660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широких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9" y="1125539"/>
            <a:ext cx="2592387" cy="14398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2852739"/>
            <a:ext cx="2592386" cy="14398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3276601" y="1125539"/>
            <a:ext cx="5472112" cy="1439861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3276601" y="2852739"/>
            <a:ext cx="5472112" cy="1439863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0"/>
          </p:nvPr>
        </p:nvSpPr>
        <p:spPr>
          <a:xfrm>
            <a:off x="395289" y="4581527"/>
            <a:ext cx="2592387" cy="14398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21"/>
          </p:nvPr>
        </p:nvSpPr>
        <p:spPr>
          <a:xfrm>
            <a:off x="3276602" y="4581525"/>
            <a:ext cx="5472113" cy="1439864"/>
          </a:xfrm>
        </p:spPr>
        <p:txBody>
          <a:bodyPr anchor="ctr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53" y="115888"/>
            <a:ext cx="5976963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22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8ACF13-36D6-425E-B505-22F583D2A6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83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подписи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268760"/>
            <a:ext cx="4032250" cy="4032448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395288" y="5445226"/>
            <a:ext cx="4032250" cy="576164"/>
          </a:xfrm>
        </p:spPr>
        <p:txBody>
          <a:bodyPr>
            <a:no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16462" y="1268760"/>
            <a:ext cx="4032252" cy="4032448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3"/>
          </p:nvPr>
        </p:nvSpPr>
        <p:spPr>
          <a:xfrm>
            <a:off x="4716463" y="5445226"/>
            <a:ext cx="4032250" cy="576164"/>
          </a:xfrm>
        </p:spPr>
        <p:txBody>
          <a:bodyPr>
            <a:no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4"/>
          </p:nvPr>
        </p:nvSpPr>
        <p:spPr>
          <a:xfrm>
            <a:off x="395288" y="980728"/>
            <a:ext cx="4032250" cy="287885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5"/>
          </p:nvPr>
        </p:nvSpPr>
        <p:spPr>
          <a:xfrm>
            <a:off x="4716467" y="980728"/>
            <a:ext cx="4031703" cy="287885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EF01FE-F66B-402D-9F50-97699A2E8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912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текста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9"/>
            <a:ext cx="4032250" cy="23034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16463" y="1125539"/>
            <a:ext cx="4032250" cy="230346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18"/>
          </p:nvPr>
        </p:nvSpPr>
        <p:spPr>
          <a:xfrm>
            <a:off x="395288" y="3716340"/>
            <a:ext cx="4032250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4"/>
          <p:cNvSpPr>
            <a:spLocks noGrp="1"/>
          </p:cNvSpPr>
          <p:nvPr>
            <p:ph sz="quarter" idx="19"/>
          </p:nvPr>
        </p:nvSpPr>
        <p:spPr>
          <a:xfrm>
            <a:off x="4716463" y="3716340"/>
            <a:ext cx="4032250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60806B-6980-466C-BC8C-606D13B57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232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текста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4"/>
          <p:cNvSpPr>
            <a:spLocks noGrp="1"/>
          </p:cNvSpPr>
          <p:nvPr>
            <p:ph sz="quarter" idx="18"/>
          </p:nvPr>
        </p:nvSpPr>
        <p:spPr>
          <a:xfrm>
            <a:off x="395289" y="3429000"/>
            <a:ext cx="2592387" cy="25923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Объект 4"/>
          <p:cNvSpPr>
            <a:spLocks noGrp="1"/>
          </p:cNvSpPr>
          <p:nvPr>
            <p:ph sz="quarter" idx="19"/>
          </p:nvPr>
        </p:nvSpPr>
        <p:spPr>
          <a:xfrm>
            <a:off x="3276600" y="3429002"/>
            <a:ext cx="2590800" cy="259238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Объект 4"/>
          <p:cNvSpPr>
            <a:spLocks noGrp="1"/>
          </p:cNvSpPr>
          <p:nvPr>
            <p:ph sz="quarter" idx="21"/>
          </p:nvPr>
        </p:nvSpPr>
        <p:spPr>
          <a:xfrm>
            <a:off x="6156326" y="3429000"/>
            <a:ext cx="2592388" cy="25923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9" y="1125936"/>
            <a:ext cx="2592386" cy="2015431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2"/>
          </p:nvPr>
        </p:nvSpPr>
        <p:spPr>
          <a:xfrm>
            <a:off x="3276600" y="1125491"/>
            <a:ext cx="2590800" cy="201622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3"/>
          </p:nvPr>
        </p:nvSpPr>
        <p:spPr>
          <a:xfrm>
            <a:off x="6156326" y="1125490"/>
            <a:ext cx="2592388" cy="2016225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24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448348-15C6-4841-8832-7BC036DC1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439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заголовка + 3 текста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4"/>
          <p:cNvSpPr>
            <a:spLocks noGrp="1"/>
          </p:cNvSpPr>
          <p:nvPr>
            <p:ph sz="quarter" idx="18"/>
          </p:nvPr>
        </p:nvSpPr>
        <p:spPr>
          <a:xfrm>
            <a:off x="395289" y="3716337"/>
            <a:ext cx="2592387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Объект 4"/>
          <p:cNvSpPr>
            <a:spLocks noGrp="1"/>
          </p:cNvSpPr>
          <p:nvPr>
            <p:ph sz="quarter" idx="19"/>
          </p:nvPr>
        </p:nvSpPr>
        <p:spPr>
          <a:xfrm>
            <a:off x="3276600" y="3716337"/>
            <a:ext cx="2590800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Объект 4"/>
          <p:cNvSpPr>
            <a:spLocks noGrp="1"/>
          </p:cNvSpPr>
          <p:nvPr>
            <p:ph sz="quarter" idx="21"/>
          </p:nvPr>
        </p:nvSpPr>
        <p:spPr>
          <a:xfrm>
            <a:off x="6156326" y="3716337"/>
            <a:ext cx="2592388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7" y="1268413"/>
            <a:ext cx="2592388" cy="2160587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2"/>
          </p:nvPr>
        </p:nvSpPr>
        <p:spPr>
          <a:xfrm>
            <a:off x="3276600" y="1268415"/>
            <a:ext cx="2590800" cy="2160588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3"/>
          </p:nvPr>
        </p:nvSpPr>
        <p:spPr>
          <a:xfrm>
            <a:off x="6156326" y="1268415"/>
            <a:ext cx="2592388" cy="2160588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5"/>
          </p:nvPr>
        </p:nvSpPr>
        <p:spPr>
          <a:xfrm>
            <a:off x="395289" y="980729"/>
            <a:ext cx="2592387" cy="287587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4"/>
          </p:nvPr>
        </p:nvSpPr>
        <p:spPr>
          <a:xfrm>
            <a:off x="6156325" y="972957"/>
            <a:ext cx="2592388" cy="287587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25"/>
          </p:nvPr>
        </p:nvSpPr>
        <p:spPr>
          <a:xfrm>
            <a:off x="3276603" y="980729"/>
            <a:ext cx="2590801" cy="287587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26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055865-9422-483E-A3B3-1196F8C36C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945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1403350" y="1268763"/>
            <a:ext cx="3024188" cy="216023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5"/>
          </p:nvPr>
        </p:nvSpPr>
        <p:spPr>
          <a:xfrm>
            <a:off x="1403350" y="980730"/>
            <a:ext cx="3024188" cy="287884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4"/>
          </p:nvPr>
        </p:nvSpPr>
        <p:spPr>
          <a:xfrm>
            <a:off x="4716464" y="1268760"/>
            <a:ext cx="3023888" cy="216024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5"/>
          </p:nvPr>
        </p:nvSpPr>
        <p:spPr>
          <a:xfrm>
            <a:off x="4716898" y="980730"/>
            <a:ext cx="3023753" cy="287884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6"/>
          </p:nvPr>
        </p:nvSpPr>
        <p:spPr>
          <a:xfrm>
            <a:off x="1403350" y="3861497"/>
            <a:ext cx="3024188" cy="2159895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27"/>
          </p:nvPr>
        </p:nvSpPr>
        <p:spPr>
          <a:xfrm>
            <a:off x="1403350" y="3573465"/>
            <a:ext cx="3024188" cy="287585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30"/>
          </p:nvPr>
        </p:nvSpPr>
        <p:spPr>
          <a:xfrm>
            <a:off x="4716464" y="3869967"/>
            <a:ext cx="3024186" cy="2159895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31"/>
          </p:nvPr>
        </p:nvSpPr>
        <p:spPr>
          <a:xfrm>
            <a:off x="4707390" y="3573465"/>
            <a:ext cx="3033243" cy="287585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32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DA2049-3437-4B58-B443-82EA49CAF7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986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рисунка (широки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8" y="1269000"/>
            <a:ext cx="4031684" cy="2160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4"/>
          </p:nvPr>
        </p:nvSpPr>
        <p:spPr>
          <a:xfrm>
            <a:off x="4716464" y="1268760"/>
            <a:ext cx="4032250" cy="216024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6"/>
          </p:nvPr>
        </p:nvSpPr>
        <p:spPr>
          <a:xfrm>
            <a:off x="395289" y="3861050"/>
            <a:ext cx="4032249" cy="216034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27"/>
          </p:nvPr>
        </p:nvSpPr>
        <p:spPr>
          <a:xfrm>
            <a:off x="395291" y="3573466"/>
            <a:ext cx="4032233" cy="287585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30"/>
          </p:nvPr>
        </p:nvSpPr>
        <p:spPr>
          <a:xfrm>
            <a:off x="4716464" y="3861051"/>
            <a:ext cx="4032250" cy="216034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31"/>
          </p:nvPr>
        </p:nvSpPr>
        <p:spPr>
          <a:xfrm>
            <a:off x="4716464" y="3567616"/>
            <a:ext cx="4032250" cy="293432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32"/>
          </p:nvPr>
        </p:nvSpPr>
        <p:spPr>
          <a:xfrm>
            <a:off x="395288" y="981539"/>
            <a:ext cx="4032232" cy="288000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2" name="Текст 9"/>
          <p:cNvSpPr>
            <a:spLocks noGrp="1"/>
          </p:cNvSpPr>
          <p:nvPr>
            <p:ph type="body" sz="quarter" idx="33"/>
          </p:nvPr>
        </p:nvSpPr>
        <p:spPr>
          <a:xfrm>
            <a:off x="4716464" y="980730"/>
            <a:ext cx="4032250" cy="288033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34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B9A38F-13C0-4FC7-95E6-FCF4B84A66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519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8"/>
            <a:ext cx="8353424" cy="40322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395288" y="5157787"/>
            <a:ext cx="8352858" cy="863601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258888" y="115889"/>
            <a:ext cx="0" cy="72072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9" y="1412778"/>
            <a:ext cx="2592387" cy="2016225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7" name="Текст 9"/>
          <p:cNvSpPr>
            <a:spLocks noGrp="1"/>
          </p:cNvSpPr>
          <p:nvPr>
            <p:ph type="body" sz="quarter" idx="15"/>
          </p:nvPr>
        </p:nvSpPr>
        <p:spPr>
          <a:xfrm>
            <a:off x="395289" y="1125540"/>
            <a:ext cx="2592387" cy="287587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22"/>
          </p:nvPr>
        </p:nvSpPr>
        <p:spPr>
          <a:xfrm>
            <a:off x="6156325" y="1412776"/>
            <a:ext cx="2592388" cy="201622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3"/>
          </p:nvPr>
        </p:nvSpPr>
        <p:spPr>
          <a:xfrm>
            <a:off x="6156325" y="1117769"/>
            <a:ext cx="2592371" cy="287587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24"/>
          </p:nvPr>
        </p:nvSpPr>
        <p:spPr>
          <a:xfrm>
            <a:off x="3276600" y="1412776"/>
            <a:ext cx="2590800" cy="201622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5"/>
          </p:nvPr>
        </p:nvSpPr>
        <p:spPr>
          <a:xfrm>
            <a:off x="3276603" y="1125540"/>
            <a:ext cx="2590801" cy="287587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6"/>
          </p:nvPr>
        </p:nvSpPr>
        <p:spPr>
          <a:xfrm>
            <a:off x="395289" y="4005788"/>
            <a:ext cx="2592387" cy="20156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27"/>
          </p:nvPr>
        </p:nvSpPr>
        <p:spPr>
          <a:xfrm>
            <a:off x="395289" y="3717132"/>
            <a:ext cx="2592387" cy="287587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28"/>
          </p:nvPr>
        </p:nvSpPr>
        <p:spPr>
          <a:xfrm>
            <a:off x="6156329" y="4005788"/>
            <a:ext cx="2592389" cy="20156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29"/>
          </p:nvPr>
        </p:nvSpPr>
        <p:spPr>
          <a:xfrm>
            <a:off x="6156330" y="3717132"/>
            <a:ext cx="2592387" cy="287587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30"/>
          </p:nvPr>
        </p:nvSpPr>
        <p:spPr>
          <a:xfrm>
            <a:off x="3276600" y="4005788"/>
            <a:ext cx="2590800" cy="20156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ru-RU" noProof="0" dirty="0"/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1"/>
          </p:nvPr>
        </p:nvSpPr>
        <p:spPr>
          <a:xfrm>
            <a:off x="3276603" y="3717132"/>
            <a:ext cx="2590801" cy="287587"/>
          </a:xfrm>
        </p:spPr>
        <p:txBody>
          <a:bodyPr anchor="b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32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165D62-2E48-4C7B-B9E2-CC2A6FE1A7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541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0"/>
          <p:cNvSpPr/>
          <p:nvPr userDrawn="1"/>
        </p:nvSpPr>
        <p:spPr>
          <a:xfrm>
            <a:off x="6156325" y="1125539"/>
            <a:ext cx="2592388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62"/>
          <p:cNvSpPr/>
          <p:nvPr userDrawn="1"/>
        </p:nvSpPr>
        <p:spPr>
          <a:xfrm>
            <a:off x="6156325" y="2852739"/>
            <a:ext cx="2592388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63"/>
          <p:cNvSpPr/>
          <p:nvPr userDrawn="1"/>
        </p:nvSpPr>
        <p:spPr>
          <a:xfrm>
            <a:off x="6156325" y="4581527"/>
            <a:ext cx="2592388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67"/>
          <p:cNvSpPr/>
          <p:nvPr userDrawn="1"/>
        </p:nvSpPr>
        <p:spPr>
          <a:xfrm>
            <a:off x="395289" y="1125539"/>
            <a:ext cx="2592387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8"/>
          <p:cNvSpPr/>
          <p:nvPr userDrawn="1"/>
        </p:nvSpPr>
        <p:spPr>
          <a:xfrm>
            <a:off x="395289" y="2852739"/>
            <a:ext cx="2592387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69"/>
          <p:cNvSpPr/>
          <p:nvPr userDrawn="1"/>
        </p:nvSpPr>
        <p:spPr>
          <a:xfrm>
            <a:off x="395289" y="4583115"/>
            <a:ext cx="2592387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70"/>
          <p:cNvSpPr/>
          <p:nvPr userDrawn="1"/>
        </p:nvSpPr>
        <p:spPr>
          <a:xfrm>
            <a:off x="395288" y="11255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71"/>
          <p:cNvSpPr/>
          <p:nvPr userDrawn="1"/>
        </p:nvSpPr>
        <p:spPr>
          <a:xfrm>
            <a:off x="395288" y="24209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72"/>
          <p:cNvSpPr/>
          <p:nvPr userDrawn="1"/>
        </p:nvSpPr>
        <p:spPr>
          <a:xfrm>
            <a:off x="395288" y="37163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73"/>
          <p:cNvSpPr/>
          <p:nvPr userDrawn="1"/>
        </p:nvSpPr>
        <p:spPr>
          <a:xfrm>
            <a:off x="395288" y="5014915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74"/>
          <p:cNvSpPr/>
          <p:nvPr userDrawn="1"/>
        </p:nvSpPr>
        <p:spPr>
          <a:xfrm>
            <a:off x="2555875" y="11255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75"/>
          <p:cNvSpPr/>
          <p:nvPr userDrawn="1"/>
        </p:nvSpPr>
        <p:spPr>
          <a:xfrm>
            <a:off x="2555875" y="24209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76"/>
          <p:cNvSpPr/>
          <p:nvPr userDrawn="1"/>
        </p:nvSpPr>
        <p:spPr>
          <a:xfrm>
            <a:off x="2555875" y="37163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77"/>
          <p:cNvSpPr/>
          <p:nvPr userDrawn="1"/>
        </p:nvSpPr>
        <p:spPr>
          <a:xfrm>
            <a:off x="2555875" y="5014915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78"/>
          <p:cNvSpPr/>
          <p:nvPr userDrawn="1"/>
        </p:nvSpPr>
        <p:spPr>
          <a:xfrm>
            <a:off x="4716463" y="11255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79"/>
          <p:cNvSpPr/>
          <p:nvPr userDrawn="1"/>
        </p:nvSpPr>
        <p:spPr>
          <a:xfrm>
            <a:off x="4716463" y="24209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80"/>
          <p:cNvSpPr/>
          <p:nvPr userDrawn="1"/>
        </p:nvSpPr>
        <p:spPr>
          <a:xfrm>
            <a:off x="4716463" y="37163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81"/>
          <p:cNvSpPr/>
          <p:nvPr userDrawn="1"/>
        </p:nvSpPr>
        <p:spPr>
          <a:xfrm>
            <a:off x="4716463" y="5014915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82"/>
          <p:cNvSpPr/>
          <p:nvPr userDrawn="1"/>
        </p:nvSpPr>
        <p:spPr>
          <a:xfrm>
            <a:off x="6877050" y="11255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83"/>
          <p:cNvSpPr/>
          <p:nvPr userDrawn="1"/>
        </p:nvSpPr>
        <p:spPr>
          <a:xfrm>
            <a:off x="6877050" y="24209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84"/>
          <p:cNvSpPr/>
          <p:nvPr userDrawn="1"/>
        </p:nvSpPr>
        <p:spPr>
          <a:xfrm>
            <a:off x="6877050" y="3716339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85"/>
          <p:cNvSpPr/>
          <p:nvPr userDrawn="1"/>
        </p:nvSpPr>
        <p:spPr>
          <a:xfrm>
            <a:off x="6877050" y="5014915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64"/>
          <p:cNvSpPr/>
          <p:nvPr userDrawn="1"/>
        </p:nvSpPr>
        <p:spPr>
          <a:xfrm>
            <a:off x="3275017" y="2852737"/>
            <a:ext cx="2592387" cy="1441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65"/>
          <p:cNvSpPr/>
          <p:nvPr userDrawn="1"/>
        </p:nvSpPr>
        <p:spPr>
          <a:xfrm>
            <a:off x="3275017" y="1125539"/>
            <a:ext cx="2592387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66"/>
          <p:cNvSpPr/>
          <p:nvPr userDrawn="1"/>
        </p:nvSpPr>
        <p:spPr>
          <a:xfrm>
            <a:off x="3275017" y="4581527"/>
            <a:ext cx="2592387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6" cy="712112"/>
          </a:xfrm>
        </p:spPr>
        <p:txBody>
          <a:bodyPr tIns="36000" bIns="3600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027992" y="6308727"/>
            <a:ext cx="720725" cy="433388"/>
          </a:xfr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4EE910-9B61-4E4C-B21C-B865668AF0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33125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(цветн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Clipart\earth-from-space-wallpaper_459588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4464" b="2247"/>
          <a:stretch/>
        </p:blipFill>
        <p:spPr bwMode="auto">
          <a:xfrm>
            <a:off x="-50334" y="-2506"/>
            <a:ext cx="9244667" cy="68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67" y="2276475"/>
            <a:ext cx="9244668" cy="1296988"/>
          </a:xfrm>
          <a:effectLst>
            <a:outerShdw blurRad="76200" dist="12700" dir="5400000" algn="t" rotWithShape="0">
              <a:prstClr val="black">
                <a:alpha val="60000"/>
              </a:prstClr>
            </a:outerShdw>
          </a:effectLst>
        </p:spPr>
        <p:txBody>
          <a:bodyPr anchor="b" anchorCtr="0"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-45767" y="5740596"/>
            <a:ext cx="9244668" cy="288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-50346" y="6041548"/>
            <a:ext cx="9253826" cy="288925"/>
          </a:xfrm>
          <a:prstGeom prst="rect">
            <a:avLst/>
          </a:prstGeom>
          <a:noFill/>
        </p:spPr>
        <p:txBody>
          <a:bodyPr vert="horz" lIns="0" tIns="36000" rIns="0" bIns="36000" rtlCol="0" anchor="ctr" anchorCtr="0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-46064" y="4101075"/>
            <a:ext cx="9245262" cy="288000"/>
          </a:xfrm>
        </p:spPr>
        <p:txBody>
          <a:bodyPr>
            <a:normAutofit/>
          </a:bodyPr>
          <a:lstStyle>
            <a:lvl1pPr marL="0" indent="0" algn="ctr">
              <a:buFont typeface="+mj-lt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Докладчик</a:t>
            </a:r>
            <a:endParaRPr lang="ru-RU" dirty="0"/>
          </a:p>
        </p:txBody>
      </p:sp>
      <p:pic>
        <p:nvPicPr>
          <p:cNvPr id="4" name="Picture 2" descr="E:\Рестайлинг логотипа\потуги 9\для брендбука\лого бе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87" y="4763284"/>
            <a:ext cx="1440160" cy="5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72.20.88.76\Shara\МЕДИАТЕКА\ЛОГОТИПЫ ВСЕХ\РОСКОСМОС\2018_Изменения\roscosmos-logo-main-colorbac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74" y="164636"/>
            <a:ext cx="2042989" cy="201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0" y="1989139"/>
            <a:ext cx="9143434" cy="1584325"/>
          </a:xfrm>
        </p:spPr>
        <p:txBody>
          <a:bodyPr anchor="b" anchorCtr="0">
            <a:noAutofit/>
          </a:bodyPr>
          <a:lstStyle>
            <a:lvl1pPr>
              <a:defRPr sz="24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>
            <a:spLocks noGrp="1"/>
          </p:cNvSpPr>
          <p:nvPr>
            <p:ph idx="1"/>
          </p:nvPr>
        </p:nvSpPr>
        <p:spPr>
          <a:xfrm>
            <a:off x="1403350" y="1125537"/>
            <a:ext cx="6337300" cy="4895851"/>
          </a:xfrm>
          <a:prstGeom prst="rect">
            <a:avLst/>
          </a:prstGeom>
        </p:spPr>
        <p:txBody>
          <a:bodyPr vert="horz" lIns="91440" tIns="72000" rIns="91440" bIns="72000" rtlCol="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(широк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95288" y="1125537"/>
            <a:ext cx="8353426" cy="4895851"/>
          </a:xfrm>
        </p:spPr>
        <p:txBody>
          <a:bodyPr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7"/>
            <a:ext cx="8353424" cy="40322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395288" y="5157789"/>
            <a:ext cx="8352858" cy="863601"/>
          </a:xfrm>
        </p:spPr>
        <p:txBody>
          <a:bodyPr>
            <a:noAutofit/>
          </a:bodyPr>
          <a:lstStyle>
            <a:lvl1pPr>
              <a:defRPr sz="1400" baseline="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258888" y="115890"/>
            <a:ext cx="0" cy="72072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большой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7"/>
            <a:ext cx="8353177" cy="48958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7544" y="5426060"/>
            <a:ext cx="820891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ru-RU" sz="1400" dirty="0" smtClean="0">
                <a:solidFill>
                  <a:srgbClr val="52555B"/>
                </a:solidFill>
              </a:rPr>
              <a:t>Подпись к картинкам набирается шрифтом </a:t>
            </a:r>
            <a:r>
              <a:rPr lang="en-US" sz="1400" dirty="0" smtClean="0">
                <a:solidFill>
                  <a:srgbClr val="52555B"/>
                </a:solidFill>
              </a:rPr>
              <a:t>Arial 1</a:t>
            </a:r>
            <a:r>
              <a:rPr lang="ru-RU" sz="1400" dirty="0" smtClean="0">
                <a:solidFill>
                  <a:srgbClr val="52555B"/>
                </a:solidFill>
              </a:rPr>
              <a:t>4</a:t>
            </a:r>
            <a:r>
              <a:rPr lang="en-US" sz="1400" dirty="0" smtClean="0">
                <a:solidFill>
                  <a:srgbClr val="52555B"/>
                </a:solidFill>
              </a:rPr>
              <a:t>pt. </a:t>
            </a:r>
            <a:r>
              <a:rPr lang="ru-RU" sz="1400" dirty="0" smtClean="0">
                <a:solidFill>
                  <a:srgbClr val="52555B"/>
                </a:solidFill>
              </a:rPr>
              <a:t>Здесь мы напишем несколько предложений, чтобы проиллюстрировать вид текста на странице.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2+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716464" y="1125537"/>
            <a:ext cx="4032251" cy="48958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1"/>
          </p:nvPr>
        </p:nvSpPr>
        <p:spPr>
          <a:xfrm>
            <a:off x="395288" y="1125538"/>
            <a:ext cx="4032250" cy="23034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3716341"/>
            <a:ext cx="4032250" cy="230504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большой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7" y="1125537"/>
            <a:ext cx="8353177" cy="48958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67544" y="5426060"/>
            <a:ext cx="820891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ru-RU" sz="1400" dirty="0" smtClean="0">
                <a:solidFill>
                  <a:srgbClr val="52555B"/>
                </a:solidFill>
                <a:latin typeface="+mn-lt"/>
              </a:rPr>
              <a:t>Подпись</a:t>
            </a:r>
            <a:r>
              <a:rPr lang="ru-RU" sz="1400" baseline="0" dirty="0" smtClean="0">
                <a:solidFill>
                  <a:srgbClr val="52555B"/>
                </a:solidFill>
                <a:latin typeface="+mn-lt"/>
              </a:rPr>
              <a:t> к картинкам </a:t>
            </a:r>
            <a:r>
              <a:rPr lang="ru-RU" sz="1400" dirty="0" smtClean="0">
                <a:solidFill>
                  <a:srgbClr val="52555B"/>
                </a:solidFill>
                <a:latin typeface="+mn-lt"/>
              </a:rPr>
              <a:t>набирается шрифтом </a:t>
            </a:r>
            <a:r>
              <a:rPr lang="en-US" sz="1400" dirty="0" smtClean="0">
                <a:solidFill>
                  <a:srgbClr val="52555B"/>
                </a:solidFill>
                <a:latin typeface="+mn-lt"/>
              </a:rPr>
              <a:t>Arial 1</a:t>
            </a:r>
            <a:r>
              <a:rPr lang="ru-RU" sz="1400" dirty="0" smtClean="0">
                <a:solidFill>
                  <a:srgbClr val="52555B"/>
                </a:solidFill>
                <a:latin typeface="+mn-lt"/>
              </a:rPr>
              <a:t>4</a:t>
            </a:r>
            <a:r>
              <a:rPr lang="en-US" sz="1400" dirty="0" smtClean="0">
                <a:solidFill>
                  <a:srgbClr val="52555B"/>
                </a:solidFill>
                <a:latin typeface="+mn-lt"/>
              </a:rPr>
              <a:t>pt. </a:t>
            </a:r>
            <a:r>
              <a:rPr lang="ru-RU" sz="1400" dirty="0" smtClean="0">
                <a:solidFill>
                  <a:srgbClr val="52555B"/>
                </a:solidFill>
                <a:latin typeface="+mn-lt"/>
              </a:rPr>
              <a:t>Здесь мы напишем несколько предложений, чтобы проиллюстрировать вид текста на странице.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+ 1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7"/>
            <a:ext cx="4032250" cy="48958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4716463" y="1125537"/>
            <a:ext cx="4032250" cy="4895851"/>
          </a:xfrm>
        </p:spPr>
        <p:txBody>
          <a:bodyPr anchor="ctr" anchorCtr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9"/>
            <a:ext cx="4032250" cy="230353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9" y="3716337"/>
            <a:ext cx="4032249" cy="23050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4716464" y="1125538"/>
            <a:ext cx="4032251" cy="2303463"/>
          </a:xfrm>
        </p:spPr>
        <p:txBody>
          <a:bodyPr anchor="ctr" anchorCtr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4716464" y="3716337"/>
            <a:ext cx="4032251" cy="2305051"/>
          </a:xfrm>
        </p:spPr>
        <p:txBody>
          <a:bodyPr anchor="ctr" anchorCtr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403350" y="1125539"/>
            <a:ext cx="3024188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1403352" y="2852738"/>
            <a:ext cx="3024187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4716463" y="1125538"/>
            <a:ext cx="4032250" cy="1439863"/>
          </a:xfrm>
        </p:spPr>
        <p:txBody>
          <a:bodyPr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4716463" y="2852738"/>
            <a:ext cx="4032250" cy="1439863"/>
          </a:xfrm>
        </p:spPr>
        <p:txBody>
          <a:bodyPr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0"/>
          </p:nvPr>
        </p:nvSpPr>
        <p:spPr>
          <a:xfrm>
            <a:off x="1403350" y="4581526"/>
            <a:ext cx="3024188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21"/>
          </p:nvPr>
        </p:nvSpPr>
        <p:spPr>
          <a:xfrm>
            <a:off x="4716464" y="4581525"/>
            <a:ext cx="4032251" cy="1439864"/>
          </a:xfrm>
        </p:spPr>
        <p:txBody>
          <a:bodyPr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широких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9" y="1125538"/>
            <a:ext cx="2592387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2852738"/>
            <a:ext cx="2592386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8"/>
          </p:nvPr>
        </p:nvSpPr>
        <p:spPr>
          <a:xfrm>
            <a:off x="3276601" y="1125539"/>
            <a:ext cx="5472112" cy="1439861"/>
          </a:xfrm>
        </p:spPr>
        <p:txBody>
          <a:bodyPr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9"/>
          </p:nvPr>
        </p:nvSpPr>
        <p:spPr>
          <a:xfrm>
            <a:off x="3276601" y="2852738"/>
            <a:ext cx="5472112" cy="1439863"/>
          </a:xfrm>
        </p:spPr>
        <p:txBody>
          <a:bodyPr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0"/>
          </p:nvPr>
        </p:nvSpPr>
        <p:spPr>
          <a:xfrm>
            <a:off x="395289" y="4581526"/>
            <a:ext cx="2592387" cy="14398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21"/>
          </p:nvPr>
        </p:nvSpPr>
        <p:spPr>
          <a:xfrm>
            <a:off x="3276602" y="4581525"/>
            <a:ext cx="5472113" cy="1439864"/>
          </a:xfrm>
        </p:spPr>
        <p:txBody>
          <a:bodyPr anchor="ctr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51" y="115888"/>
            <a:ext cx="5976963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подписи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268760"/>
            <a:ext cx="4032250" cy="403244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395288" y="5445225"/>
            <a:ext cx="4032250" cy="576164"/>
          </a:xfrm>
        </p:spPr>
        <p:txBody>
          <a:bodyPr>
            <a:no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16462" y="1268760"/>
            <a:ext cx="4032252" cy="403244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3"/>
          </p:nvPr>
        </p:nvSpPr>
        <p:spPr>
          <a:xfrm>
            <a:off x="4716463" y="5445225"/>
            <a:ext cx="4032250" cy="576164"/>
          </a:xfrm>
        </p:spPr>
        <p:txBody>
          <a:bodyPr>
            <a:noAutofit/>
          </a:bodyPr>
          <a:lstStyle>
            <a:lvl1pPr algn="ctr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4"/>
          </p:nvPr>
        </p:nvSpPr>
        <p:spPr>
          <a:xfrm>
            <a:off x="395288" y="980728"/>
            <a:ext cx="4032250" cy="2878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5"/>
          </p:nvPr>
        </p:nvSpPr>
        <p:spPr>
          <a:xfrm>
            <a:off x="4716465" y="980728"/>
            <a:ext cx="4031703" cy="2878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+ 2 текста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8"/>
            <a:ext cx="4032250" cy="23034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16463" y="1125538"/>
            <a:ext cx="4032250" cy="230346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18"/>
          </p:nvPr>
        </p:nvSpPr>
        <p:spPr>
          <a:xfrm>
            <a:off x="395288" y="3716339"/>
            <a:ext cx="4032250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4"/>
          <p:cNvSpPr>
            <a:spLocks noGrp="1"/>
          </p:cNvSpPr>
          <p:nvPr>
            <p:ph sz="quarter" idx="19"/>
          </p:nvPr>
        </p:nvSpPr>
        <p:spPr>
          <a:xfrm>
            <a:off x="4716463" y="3716339"/>
            <a:ext cx="4032250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текста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4"/>
          <p:cNvSpPr>
            <a:spLocks noGrp="1"/>
          </p:cNvSpPr>
          <p:nvPr>
            <p:ph sz="quarter" idx="18"/>
          </p:nvPr>
        </p:nvSpPr>
        <p:spPr>
          <a:xfrm>
            <a:off x="395289" y="3429000"/>
            <a:ext cx="2592387" cy="25923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Объект 4"/>
          <p:cNvSpPr>
            <a:spLocks noGrp="1"/>
          </p:cNvSpPr>
          <p:nvPr>
            <p:ph sz="quarter" idx="19"/>
          </p:nvPr>
        </p:nvSpPr>
        <p:spPr>
          <a:xfrm>
            <a:off x="3276600" y="3429001"/>
            <a:ext cx="2590800" cy="259238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Объект 4"/>
          <p:cNvSpPr>
            <a:spLocks noGrp="1"/>
          </p:cNvSpPr>
          <p:nvPr>
            <p:ph sz="quarter" idx="21"/>
          </p:nvPr>
        </p:nvSpPr>
        <p:spPr>
          <a:xfrm>
            <a:off x="6156326" y="3429000"/>
            <a:ext cx="2592388" cy="2592389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9" y="1125935"/>
            <a:ext cx="2592386" cy="201543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2"/>
          </p:nvPr>
        </p:nvSpPr>
        <p:spPr>
          <a:xfrm>
            <a:off x="3276600" y="1125490"/>
            <a:ext cx="2590800" cy="2016223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3"/>
          </p:nvPr>
        </p:nvSpPr>
        <p:spPr>
          <a:xfrm>
            <a:off x="6156326" y="1125489"/>
            <a:ext cx="2592388" cy="20162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рисунка + 3 заголовка + 3 текста (вертик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4"/>
          <p:cNvSpPr>
            <a:spLocks noGrp="1"/>
          </p:cNvSpPr>
          <p:nvPr>
            <p:ph sz="quarter" idx="18"/>
          </p:nvPr>
        </p:nvSpPr>
        <p:spPr>
          <a:xfrm>
            <a:off x="395289" y="3716337"/>
            <a:ext cx="2592387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6" name="Объект 4"/>
          <p:cNvSpPr>
            <a:spLocks noGrp="1"/>
          </p:cNvSpPr>
          <p:nvPr>
            <p:ph sz="quarter" idx="19"/>
          </p:nvPr>
        </p:nvSpPr>
        <p:spPr>
          <a:xfrm>
            <a:off x="3276600" y="3716337"/>
            <a:ext cx="2590800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Объект 4"/>
          <p:cNvSpPr>
            <a:spLocks noGrp="1"/>
          </p:cNvSpPr>
          <p:nvPr>
            <p:ph sz="quarter" idx="21"/>
          </p:nvPr>
        </p:nvSpPr>
        <p:spPr>
          <a:xfrm>
            <a:off x="6156326" y="3716337"/>
            <a:ext cx="2592388" cy="2305051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7" y="1268413"/>
            <a:ext cx="2592388" cy="216058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22"/>
          </p:nvPr>
        </p:nvSpPr>
        <p:spPr>
          <a:xfrm>
            <a:off x="3276600" y="1268414"/>
            <a:ext cx="2590800" cy="21605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3"/>
          </p:nvPr>
        </p:nvSpPr>
        <p:spPr>
          <a:xfrm>
            <a:off x="6156326" y="1268414"/>
            <a:ext cx="2592388" cy="21605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5"/>
          </p:nvPr>
        </p:nvSpPr>
        <p:spPr>
          <a:xfrm>
            <a:off x="395289" y="980728"/>
            <a:ext cx="2592387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4"/>
          </p:nvPr>
        </p:nvSpPr>
        <p:spPr>
          <a:xfrm>
            <a:off x="6156325" y="972957"/>
            <a:ext cx="2592388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25"/>
          </p:nvPr>
        </p:nvSpPr>
        <p:spPr>
          <a:xfrm>
            <a:off x="3276601" y="980728"/>
            <a:ext cx="2590801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cap="all" baseline="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1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1403350" y="1268762"/>
            <a:ext cx="3024188" cy="216023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5"/>
          </p:nvPr>
        </p:nvSpPr>
        <p:spPr>
          <a:xfrm>
            <a:off x="1403350" y="980729"/>
            <a:ext cx="3024188" cy="287884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4"/>
          </p:nvPr>
        </p:nvSpPr>
        <p:spPr>
          <a:xfrm>
            <a:off x="4716464" y="1268760"/>
            <a:ext cx="3023888" cy="216024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5"/>
          </p:nvPr>
        </p:nvSpPr>
        <p:spPr>
          <a:xfrm>
            <a:off x="4716898" y="980730"/>
            <a:ext cx="3023753" cy="287884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6"/>
          </p:nvPr>
        </p:nvSpPr>
        <p:spPr>
          <a:xfrm>
            <a:off x="1403350" y="3861495"/>
            <a:ext cx="3024188" cy="215989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27"/>
          </p:nvPr>
        </p:nvSpPr>
        <p:spPr>
          <a:xfrm>
            <a:off x="1403350" y="3573464"/>
            <a:ext cx="3024188" cy="2875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30"/>
          </p:nvPr>
        </p:nvSpPr>
        <p:spPr>
          <a:xfrm>
            <a:off x="4716464" y="3869966"/>
            <a:ext cx="3024186" cy="215989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31"/>
          </p:nvPr>
        </p:nvSpPr>
        <p:spPr>
          <a:xfrm>
            <a:off x="4707388" y="3573464"/>
            <a:ext cx="3033243" cy="2875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рисунка (широкие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8" y="1269000"/>
            <a:ext cx="4031684" cy="2160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24"/>
          </p:nvPr>
        </p:nvSpPr>
        <p:spPr>
          <a:xfrm>
            <a:off x="4716464" y="1268760"/>
            <a:ext cx="4032250" cy="216024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6"/>
          </p:nvPr>
        </p:nvSpPr>
        <p:spPr>
          <a:xfrm>
            <a:off x="395289" y="3861049"/>
            <a:ext cx="4032249" cy="216034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27"/>
          </p:nvPr>
        </p:nvSpPr>
        <p:spPr>
          <a:xfrm>
            <a:off x="395289" y="3573465"/>
            <a:ext cx="4032233" cy="287585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30"/>
          </p:nvPr>
        </p:nvSpPr>
        <p:spPr>
          <a:xfrm>
            <a:off x="4716464" y="3861050"/>
            <a:ext cx="4032250" cy="216034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31"/>
          </p:nvPr>
        </p:nvSpPr>
        <p:spPr>
          <a:xfrm>
            <a:off x="4716464" y="3567616"/>
            <a:ext cx="4032250" cy="293432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32"/>
          </p:nvPr>
        </p:nvSpPr>
        <p:spPr>
          <a:xfrm>
            <a:off x="395288" y="981539"/>
            <a:ext cx="4032232" cy="288000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2" name="Текст 9"/>
          <p:cNvSpPr>
            <a:spLocks noGrp="1"/>
          </p:cNvSpPr>
          <p:nvPr>
            <p:ph type="body" sz="quarter" idx="33"/>
          </p:nvPr>
        </p:nvSpPr>
        <p:spPr>
          <a:xfrm>
            <a:off x="4716464" y="980729"/>
            <a:ext cx="4032250" cy="288033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2+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716462" y="1125538"/>
            <a:ext cx="4032251" cy="4895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1"/>
          </p:nvPr>
        </p:nvSpPr>
        <p:spPr>
          <a:xfrm>
            <a:off x="395288" y="1125538"/>
            <a:ext cx="4032250" cy="230346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6"/>
          </p:nvPr>
        </p:nvSpPr>
        <p:spPr>
          <a:xfrm>
            <a:off x="395288" y="3716339"/>
            <a:ext cx="4032250" cy="230504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120979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3"/>
          <p:cNvSpPr>
            <a:spLocks noGrp="1"/>
          </p:cNvSpPr>
          <p:nvPr>
            <p:ph type="pic" sz="quarter" idx="14"/>
          </p:nvPr>
        </p:nvSpPr>
        <p:spPr>
          <a:xfrm>
            <a:off x="395289" y="1412777"/>
            <a:ext cx="2592387" cy="20162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7" name="Текст 9"/>
          <p:cNvSpPr>
            <a:spLocks noGrp="1"/>
          </p:cNvSpPr>
          <p:nvPr>
            <p:ph type="body" sz="quarter" idx="15"/>
          </p:nvPr>
        </p:nvSpPr>
        <p:spPr>
          <a:xfrm>
            <a:off x="395289" y="1125539"/>
            <a:ext cx="2592387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Рисунок 3"/>
          <p:cNvSpPr>
            <a:spLocks noGrp="1"/>
          </p:cNvSpPr>
          <p:nvPr>
            <p:ph type="pic" sz="quarter" idx="22"/>
          </p:nvPr>
        </p:nvSpPr>
        <p:spPr>
          <a:xfrm>
            <a:off x="6156325" y="1412776"/>
            <a:ext cx="2592388" cy="201622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3"/>
          </p:nvPr>
        </p:nvSpPr>
        <p:spPr>
          <a:xfrm>
            <a:off x="6156325" y="1117769"/>
            <a:ext cx="2592371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24"/>
          </p:nvPr>
        </p:nvSpPr>
        <p:spPr>
          <a:xfrm>
            <a:off x="3276600" y="1412776"/>
            <a:ext cx="2590800" cy="201622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5"/>
          </p:nvPr>
        </p:nvSpPr>
        <p:spPr>
          <a:xfrm>
            <a:off x="3276601" y="1125539"/>
            <a:ext cx="2590801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6"/>
          </p:nvPr>
        </p:nvSpPr>
        <p:spPr>
          <a:xfrm>
            <a:off x="395289" y="4005788"/>
            <a:ext cx="2592387" cy="20156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27"/>
          </p:nvPr>
        </p:nvSpPr>
        <p:spPr>
          <a:xfrm>
            <a:off x="395289" y="3717131"/>
            <a:ext cx="2592387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Рисунок 3"/>
          <p:cNvSpPr>
            <a:spLocks noGrp="1"/>
          </p:cNvSpPr>
          <p:nvPr>
            <p:ph type="pic" sz="quarter" idx="28"/>
          </p:nvPr>
        </p:nvSpPr>
        <p:spPr>
          <a:xfrm>
            <a:off x="6156327" y="4005788"/>
            <a:ext cx="2592389" cy="20156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29"/>
          </p:nvPr>
        </p:nvSpPr>
        <p:spPr>
          <a:xfrm>
            <a:off x="6156328" y="3717131"/>
            <a:ext cx="2592387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30"/>
          </p:nvPr>
        </p:nvSpPr>
        <p:spPr>
          <a:xfrm>
            <a:off x="3276600" y="4005788"/>
            <a:ext cx="2590800" cy="20156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1"/>
          </p:nvPr>
        </p:nvSpPr>
        <p:spPr>
          <a:xfrm>
            <a:off x="3276601" y="3717131"/>
            <a:ext cx="2590801" cy="287587"/>
          </a:xfrm>
        </p:spPr>
        <p:txBody>
          <a:bodyPr anchor="b" anchorCtr="0">
            <a:noAutofit/>
          </a:bodyPr>
          <a:lstStyle>
            <a:lvl1pPr algn="ctr">
              <a:defRPr sz="1400" b="1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 userDrawn="1"/>
        </p:nvSpPr>
        <p:spPr>
          <a:xfrm>
            <a:off x="6156325" y="1125539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6156325" y="2852600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 userDrawn="1"/>
        </p:nvSpPr>
        <p:spPr>
          <a:xfrm>
            <a:off x="6156325" y="4581388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 userDrawn="1"/>
        </p:nvSpPr>
        <p:spPr>
          <a:xfrm>
            <a:off x="395288" y="1125539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 userDrawn="1"/>
        </p:nvSpPr>
        <p:spPr>
          <a:xfrm>
            <a:off x="395288" y="2852600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 userDrawn="1"/>
        </p:nvSpPr>
        <p:spPr>
          <a:xfrm>
            <a:off x="395288" y="4583607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395288" y="11255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395288" y="24209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395288" y="37163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395288" y="5015546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2555875" y="11255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2555875" y="24209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2555875" y="37163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 userDrawn="1"/>
        </p:nvSpPr>
        <p:spPr>
          <a:xfrm>
            <a:off x="2555875" y="5015546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Прямоугольник 78"/>
          <p:cNvSpPr/>
          <p:nvPr userDrawn="1"/>
        </p:nvSpPr>
        <p:spPr>
          <a:xfrm>
            <a:off x="4716463" y="11255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Прямоугольник 79"/>
          <p:cNvSpPr/>
          <p:nvPr userDrawn="1"/>
        </p:nvSpPr>
        <p:spPr>
          <a:xfrm>
            <a:off x="4716463" y="24209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1" name="Прямоугольник 80"/>
          <p:cNvSpPr/>
          <p:nvPr userDrawn="1"/>
        </p:nvSpPr>
        <p:spPr>
          <a:xfrm>
            <a:off x="4716463" y="37163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2" name="Прямоугольник 81"/>
          <p:cNvSpPr/>
          <p:nvPr userDrawn="1"/>
        </p:nvSpPr>
        <p:spPr>
          <a:xfrm>
            <a:off x="4716463" y="5015546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3" name="Прямоугольник 82"/>
          <p:cNvSpPr/>
          <p:nvPr userDrawn="1"/>
        </p:nvSpPr>
        <p:spPr>
          <a:xfrm>
            <a:off x="6877050" y="11255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4" name="Прямоугольник 83"/>
          <p:cNvSpPr/>
          <p:nvPr userDrawn="1"/>
        </p:nvSpPr>
        <p:spPr>
          <a:xfrm>
            <a:off x="6877050" y="24209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6877050" y="3716338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6" name="Прямоугольник 85"/>
          <p:cNvSpPr/>
          <p:nvPr userDrawn="1"/>
        </p:nvSpPr>
        <p:spPr>
          <a:xfrm>
            <a:off x="6877050" y="5015546"/>
            <a:ext cx="1873250" cy="1008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 userDrawn="1"/>
        </p:nvSpPr>
        <p:spPr>
          <a:xfrm>
            <a:off x="3275400" y="2853463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 userDrawn="1"/>
        </p:nvSpPr>
        <p:spPr>
          <a:xfrm>
            <a:off x="3275400" y="1125539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3275400" y="4581525"/>
            <a:ext cx="2592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048976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6" y="6308726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FE32-FF76-47FD-8809-90BC4F6595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49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C1C0-3FC6-46FE-9006-C2F2A004FC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рисунок + 1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288" y="1125537"/>
            <a:ext cx="4032250" cy="48958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4716463" y="1125538"/>
            <a:ext cx="4032250" cy="4895850"/>
          </a:xfrm>
        </p:spPr>
        <p:txBody>
          <a:bodyPr anchor="ctr" anchorCtr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03349" y="115888"/>
            <a:ext cx="6048971" cy="712112"/>
          </a:xfrm>
        </p:spPr>
        <p:txBody>
          <a:bodyPr tIns="36000" bIns="36000" anchor="ctr" anchorCtr="0">
            <a:noAutofit/>
          </a:bodyPr>
          <a:lstStyle>
            <a:lvl1pPr algn="ctr">
              <a:defRPr sz="1800" cap="all" baseline="0"/>
            </a:lvl1pPr>
          </a:lstStyle>
          <a:p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08725"/>
            <a:ext cx="720329" cy="43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image" Target="../media/image11.jpg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642350" cy="547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47964" y="6340195"/>
            <a:ext cx="6480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5220150" y="6531205"/>
            <a:ext cx="3600000" cy="168990"/>
          </a:xfrm>
          <a:prstGeom prst="rect">
            <a:avLst/>
          </a:prstGeom>
        </p:spPr>
        <p:txBody>
          <a:bodyPr vert="horz" lIns="90000" tIns="36000" rIns="90000" bIns="3600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220150" y="6340195"/>
            <a:ext cx="3600000" cy="168990"/>
          </a:xfrm>
          <a:prstGeom prst="rect">
            <a:avLst/>
          </a:prstGeom>
        </p:spPr>
        <p:txBody>
          <a:bodyPr vert="horz" lIns="90000" tIns="36000" rIns="90000" bIns="3600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712" r:id="rId3"/>
    <p:sldLayoutId id="2147483668" r:id="rId4"/>
    <p:sldLayoutId id="2147483675" r:id="rId5"/>
    <p:sldLayoutId id="2147483679" r:id="rId6"/>
    <p:sldLayoutId id="2147483673" r:id="rId7"/>
    <p:sldLayoutId id="2147483689" r:id="rId8"/>
    <p:sldLayoutId id="2147483671" r:id="rId9"/>
    <p:sldLayoutId id="2147483681" r:id="rId10"/>
    <p:sldLayoutId id="2147483708" r:id="rId11"/>
    <p:sldLayoutId id="2147483717" r:id="rId12"/>
    <p:sldLayoutId id="2147483680" r:id="rId13"/>
    <p:sldLayoutId id="2147483677" r:id="rId14"/>
    <p:sldLayoutId id="2147483711" r:id="rId15"/>
    <p:sldLayoutId id="2147483718" r:id="rId16"/>
    <p:sldLayoutId id="2147483678" r:id="rId17"/>
    <p:sldLayoutId id="2147483690" r:id="rId18"/>
    <p:sldLayoutId id="2147483682" r:id="rId19"/>
    <p:sldLayoutId id="2147483719" r:id="rId2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1762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3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8888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11313" indent="-176213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5" pos="884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8" pos="55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47964" y="6340195"/>
            <a:ext cx="6480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5220150" y="6531205"/>
            <a:ext cx="3600000" cy="168990"/>
          </a:xfrm>
          <a:prstGeom prst="rect">
            <a:avLst/>
          </a:prstGeom>
        </p:spPr>
        <p:txBody>
          <a:bodyPr vert="horz" lIns="90000" tIns="36000" rIns="90000" bIns="3600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220150" y="6340195"/>
            <a:ext cx="3600000" cy="168990"/>
          </a:xfrm>
          <a:prstGeom prst="rect">
            <a:avLst/>
          </a:prstGeom>
        </p:spPr>
        <p:txBody>
          <a:bodyPr vert="horz" lIns="90000" tIns="36000" rIns="90000" bIns="3600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642350" cy="547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9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9" r:id="rId2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1762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3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8888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11313" indent="-176213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5" pos="884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8" pos="55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6423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836613"/>
            <a:ext cx="86423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48150" y="6340477"/>
            <a:ext cx="647700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7FC02A-3D75-4FF0-952F-454BE2F66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5219700" y="6530978"/>
            <a:ext cx="3600450" cy="169863"/>
          </a:xfrm>
          <a:prstGeom prst="rect">
            <a:avLst/>
          </a:prstGeom>
        </p:spPr>
        <p:txBody>
          <a:bodyPr vert="horz" lIns="90000" tIns="36000" rIns="90000" bIns="3600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219700" y="6340477"/>
            <a:ext cx="3600450" cy="168275"/>
          </a:xfrm>
          <a:prstGeom prst="rect">
            <a:avLst/>
          </a:prstGeom>
        </p:spPr>
        <p:txBody>
          <a:bodyPr vert="horz" lIns="90000" tIns="36000" rIns="90000" bIns="3600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5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38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8888" indent="-1857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113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642350" cy="547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47964" y="6340195"/>
            <a:ext cx="6480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5220150" y="6531206"/>
            <a:ext cx="3600000" cy="168991"/>
          </a:xfrm>
          <a:prstGeom prst="rect">
            <a:avLst/>
          </a:prstGeom>
        </p:spPr>
        <p:txBody>
          <a:bodyPr vert="horz" lIns="90000" tIns="36000" rIns="90000" bIns="3600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220150" y="6340195"/>
            <a:ext cx="3600000" cy="168991"/>
          </a:xfrm>
          <a:prstGeom prst="rect">
            <a:avLst/>
          </a:prstGeom>
        </p:spPr>
        <p:txBody>
          <a:bodyPr vert="horz" lIns="90000" tIns="36000" rIns="90000" bIns="36000" rtlCol="0" anchor="ctr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8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indent="-1762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3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8888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11313" indent="-176213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5" pos="884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8" pos="55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hs22o5BGvb5gqpA7" TargetMode="External"/><Relationship Id="rId2" Type="http://schemas.openxmlformats.org/officeDocument/2006/relationships/hyperlink" Target="http://aspirantura.energia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s://aspirantura/" TargetMode="External"/><Relationship Id="rId4" Type="http://schemas.openxmlformats.org/officeDocument/2006/relationships/hyperlink" Target="mailto:aspirantura@rsce.r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potryvaeva@rsce.ru" TargetMode="External"/><Relationship Id="rId2" Type="http://schemas.openxmlformats.org/officeDocument/2006/relationships/hyperlink" Target="mailto:aspirantura@rsce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1844824"/>
            <a:ext cx="9244668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Аспирантура и работа в  «РКК «Энергия»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2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8"/>
          </p:nvPr>
        </p:nvSpPr>
        <p:spPr>
          <a:xfrm>
            <a:off x="524331" y="4869160"/>
            <a:ext cx="2592387" cy="576411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Пилотируемые космические системы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9"/>
          </p:nvPr>
        </p:nvSpPr>
        <p:spPr>
          <a:xfrm>
            <a:off x="3405643" y="4869160"/>
            <a:ext cx="2590800" cy="576411"/>
          </a:xfrm>
        </p:spPr>
        <p:txBody>
          <a:bodyPr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Автоматические космические системы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1"/>
          </p:nvPr>
        </p:nvSpPr>
        <p:spPr>
          <a:xfrm>
            <a:off x="6285369" y="4869160"/>
            <a:ext cx="2592388" cy="576411"/>
          </a:xfrm>
        </p:spPr>
        <p:txBody>
          <a:bodyPr/>
          <a:lstStyle/>
          <a:p>
            <a:pPr algn="ctr"/>
            <a:r>
              <a:rPr lang="ru-RU" b="1" dirty="0" smtClean="0"/>
              <a:t>Ракетные системы</a:t>
            </a:r>
            <a:endParaRPr lang="ru-RU" b="1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088"/>
          <a:stretch>
            <a:fillRect/>
          </a:stretch>
        </p:blipFill>
        <p:spPr>
          <a:xfrm>
            <a:off x="502397" y="2586629"/>
            <a:ext cx="2592388" cy="2160168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ПАО «РКК «Энергия»</a:t>
            </a:r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r="5033"/>
          <a:stretch>
            <a:fillRect/>
          </a:stretch>
        </p:blipFill>
        <p:spPr>
          <a:xfrm>
            <a:off x="3383710" y="2586628"/>
            <a:ext cx="2590800" cy="2160169"/>
          </a:xfrm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r="10005"/>
          <a:stretch>
            <a:fillRect/>
          </a:stretch>
        </p:blipFill>
        <p:spPr>
          <a:xfrm>
            <a:off x="6263436" y="2586628"/>
            <a:ext cx="2592388" cy="2160169"/>
          </a:xfrm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524331" y="5661248"/>
            <a:ext cx="8224133" cy="576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-1762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6938" indent="-1762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888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11313" indent="-1762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/>
              <a:t>С подробной информацией о текущих направлениях работы Корпорации можно ознакомиться на сайте </a:t>
            </a:r>
            <a:r>
              <a:rPr lang="en-US" dirty="0" smtClean="0">
                <a:solidFill>
                  <a:srgbClr val="0000FF"/>
                </a:solidFill>
              </a:rPr>
              <a:t>www.energia.ru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12" name="Заголовок 10"/>
          <p:cNvSpPr txBox="1">
            <a:spLocks/>
          </p:cNvSpPr>
          <p:nvPr/>
        </p:nvSpPr>
        <p:spPr>
          <a:xfrm>
            <a:off x="1691680" y="1978845"/>
            <a:ext cx="5973254" cy="504056"/>
          </a:xfrm>
          <a:prstGeom prst="rect">
            <a:avLst/>
          </a:prstGeom>
        </p:spPr>
        <p:txBody>
          <a:bodyPr vert="horz" lIns="91440" tIns="36000" rIns="91440" bIns="360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Основные виды деятельности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2670" y="1007183"/>
            <a:ext cx="8820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ПАО «РКК «Энергия» - </a:t>
            </a:r>
            <a:r>
              <a:rPr lang="ru-RU" sz="1400" dirty="0">
                <a:solidFill>
                  <a:prstClr val="black"/>
                </a:solidFill>
              </a:rPr>
              <a:t>ведущее российское ракетно-космическое предприятие, головная организация по пилотируемым космическим системам</a:t>
            </a:r>
            <a:r>
              <a:rPr lang="ru-RU" sz="1400" dirty="0" smtClean="0">
                <a:solidFill>
                  <a:prstClr val="black"/>
                </a:solidFill>
              </a:rPr>
              <a:t>. 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Корпорация обладает </a:t>
            </a:r>
            <a:r>
              <a:rPr lang="ru-RU" sz="1400" dirty="0">
                <a:solidFill>
                  <a:prstClr val="black"/>
                </a:solidFill>
              </a:rPr>
              <a:t>полным комплексом средств, необходимых для разработки, изготовления, испытаний и эксплуатации космической техники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8664" y="1191729"/>
            <a:ext cx="8671561" cy="528058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5889"/>
            <a:ext cx="6552728" cy="816835"/>
          </a:xfrm>
        </p:spPr>
        <p:txBody>
          <a:bodyPr/>
          <a:lstStyle/>
          <a:p>
            <a:r>
              <a:rPr lang="ru-RU" dirty="0" smtClean="0"/>
              <a:t>Аспирантура ПАО «РКК «Энергия»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2135" y="6445917"/>
            <a:ext cx="539552" cy="412083"/>
          </a:xfrm>
          <a:prstGeom prst="rect">
            <a:avLst/>
          </a:prstGeom>
        </p:spPr>
        <p:txBody>
          <a:bodyPr/>
          <a:lstStyle/>
          <a:p>
            <a:endParaRPr lang="ru-RU" sz="10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r"/>
            <a:fld id="{B19B0651-EE4F-4900-A07F-96A6BFA9D0F0}" type="slidenum">
              <a:rPr lang="ru-RU" sz="900" smtClean="0">
                <a:solidFill>
                  <a:prstClr val="black">
                    <a:tint val="75000"/>
                  </a:prstClr>
                </a:solidFill>
              </a:rPr>
              <a:pPr algn="r"/>
              <a:t>3</a:t>
            </a:fld>
            <a:endParaRPr lang="ru-RU" sz="9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46" name="Picture 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64368"/>
            <a:ext cx="1663594" cy="217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610" y="3933056"/>
            <a:ext cx="65046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Форма </a:t>
            </a:r>
            <a:r>
              <a:rPr lang="ru-RU" sz="1400" b="1" dirty="0" smtClean="0">
                <a:solidFill>
                  <a:prstClr val="black"/>
                </a:solidFill>
              </a:rPr>
              <a:t>обучения </a:t>
            </a:r>
            <a:r>
              <a:rPr lang="ru-RU" sz="1400" dirty="0" smtClean="0">
                <a:solidFill>
                  <a:prstClr val="black"/>
                </a:solidFill>
              </a:rPr>
              <a:t>– очная</a:t>
            </a:r>
            <a:endParaRPr lang="ru-RU" sz="1400" dirty="0" smtClean="0">
              <a:solidFill>
                <a:prstClr val="black"/>
              </a:solidFill>
            </a:endParaRPr>
          </a:p>
          <a:p>
            <a:endParaRPr lang="ru-RU" sz="8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Срок </a:t>
            </a:r>
            <a:r>
              <a:rPr lang="ru-RU" sz="1400" b="1" dirty="0">
                <a:solidFill>
                  <a:prstClr val="black"/>
                </a:solidFill>
              </a:rPr>
              <a:t>обучения</a:t>
            </a:r>
          </a:p>
          <a:p>
            <a:r>
              <a:rPr lang="ru-RU" sz="1400" dirty="0">
                <a:solidFill>
                  <a:prstClr val="black"/>
                </a:solidFill>
              </a:rPr>
              <a:t>для специальности «Системный анализ, управление и обработка информации» – 3 года;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для всех остальных специальностей </a:t>
            </a:r>
            <a:r>
              <a:rPr lang="ru-RU" sz="1400" dirty="0">
                <a:solidFill>
                  <a:prstClr val="black"/>
                </a:solidFill>
              </a:rPr>
              <a:t>– 4 </a:t>
            </a:r>
            <a:r>
              <a:rPr lang="ru-RU" sz="1400" dirty="0" smtClean="0">
                <a:solidFill>
                  <a:prstClr val="black"/>
                </a:solidFill>
              </a:rPr>
              <a:t>года. </a:t>
            </a:r>
            <a:endParaRPr lang="ru-RU" sz="1400" b="1" dirty="0">
              <a:solidFill>
                <a:prstClr val="black"/>
              </a:solidFill>
            </a:endParaRPr>
          </a:p>
          <a:p>
            <a:endParaRPr lang="ru-RU" sz="800" b="1" dirty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Сроки приёма в аспирантуру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прием документов: </a:t>
            </a:r>
            <a:r>
              <a:rPr lang="ru-RU" sz="1400" dirty="0" smtClean="0">
                <a:solidFill>
                  <a:prstClr val="black"/>
                </a:solidFill>
              </a:rPr>
              <a:t>1 </a:t>
            </a:r>
            <a:r>
              <a:rPr lang="ru-RU" sz="1400" dirty="0">
                <a:solidFill>
                  <a:prstClr val="black"/>
                </a:solidFill>
              </a:rPr>
              <a:t>июня – 15 августа;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проведение приемной комиссии: 15 августа – 1 сентября;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вступительные экзамены: 1 сентября – </a:t>
            </a:r>
            <a:r>
              <a:rPr lang="ru-RU" sz="1400" dirty="0" smtClean="0">
                <a:solidFill>
                  <a:prstClr val="black"/>
                </a:solidFill>
              </a:rPr>
              <a:t>28 </a:t>
            </a:r>
            <a:r>
              <a:rPr lang="ru-RU" sz="1400" dirty="0">
                <a:solidFill>
                  <a:prstClr val="black"/>
                </a:solidFill>
              </a:rPr>
              <a:t>сентября;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зачисление в аспирантуру – 1 октября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935" y="967896"/>
            <a:ext cx="83485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Аспирантура Корпорации </a:t>
            </a:r>
            <a:r>
              <a:rPr lang="ru-RU" sz="1400" dirty="0">
                <a:solidFill>
                  <a:prstClr val="black"/>
                </a:solidFill>
              </a:rPr>
              <a:t>основана</a:t>
            </a:r>
            <a:r>
              <a:rPr lang="ru-RU" sz="1400" b="1" dirty="0">
                <a:solidFill>
                  <a:prstClr val="black"/>
                </a:solidFill>
              </a:rPr>
              <a:t> в 1964 году </a:t>
            </a:r>
            <a:r>
              <a:rPr lang="ru-RU" sz="1400" dirty="0">
                <a:solidFill>
                  <a:prstClr val="black"/>
                </a:solidFill>
              </a:rPr>
              <a:t>по инициативе Главного конструктора, академика  С.П. Королева (приказ Министерства общего </a:t>
            </a: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dirty="0">
                <a:solidFill>
                  <a:prstClr val="black"/>
                </a:solidFill>
              </a:rPr>
              <a:t>профессионального образования 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от 29.07.1964 </a:t>
            </a:r>
            <a:r>
              <a:rPr lang="ru-RU" sz="1400" dirty="0">
                <a:solidFill>
                  <a:prstClr val="black"/>
                </a:solidFill>
              </a:rPr>
              <a:t>№236)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Научные специальности</a:t>
            </a:r>
            <a:r>
              <a:rPr lang="ru-RU" sz="1400" dirty="0" smtClean="0">
                <a:solidFill>
                  <a:prstClr val="black"/>
                </a:solidFill>
              </a:rPr>
              <a:t>:</a:t>
            </a:r>
          </a:p>
          <a:p>
            <a:pPr marL="108000" indent="-10800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</a:rPr>
              <a:t>Проектирование, конструкция и производство летательных аппаратов;</a:t>
            </a:r>
          </a:p>
          <a:p>
            <a:pPr marL="108000" indent="-10800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</a:rPr>
              <a:t> Прочность и тепловые режимы летательных аппаратов;</a:t>
            </a:r>
          </a:p>
          <a:p>
            <a:pPr marL="108000" indent="-10800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</a:rPr>
              <a:t>Тепловые</a:t>
            </a:r>
            <a:r>
              <a:rPr lang="ru-RU" sz="1400" dirty="0">
                <a:solidFill>
                  <a:prstClr val="black"/>
                </a:solidFill>
              </a:rPr>
              <a:t>, электроракетные двигатели и энергоустановки летательных </a:t>
            </a:r>
            <a:r>
              <a:rPr lang="ru-RU" sz="1400" dirty="0" smtClean="0">
                <a:solidFill>
                  <a:prstClr val="black"/>
                </a:solidFill>
              </a:rPr>
              <a:t>аппаратов; </a:t>
            </a:r>
          </a:p>
          <a:p>
            <a:pPr marL="108000" indent="-10800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</a:rPr>
              <a:t>Динамика</a:t>
            </a:r>
            <a:r>
              <a:rPr lang="ru-RU" sz="1400" dirty="0">
                <a:solidFill>
                  <a:prstClr val="black"/>
                </a:solidFill>
              </a:rPr>
              <a:t>, баллистика, управление движением летательных </a:t>
            </a:r>
            <a:r>
              <a:rPr lang="ru-RU" sz="1400" dirty="0" smtClean="0">
                <a:solidFill>
                  <a:prstClr val="black"/>
                </a:solidFill>
              </a:rPr>
              <a:t>аппаратов; </a:t>
            </a:r>
          </a:p>
          <a:p>
            <a:pPr marL="108000" indent="-10800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</a:rPr>
              <a:t>Системный </a:t>
            </a:r>
            <a:r>
              <a:rPr lang="ru-RU" sz="1400" dirty="0">
                <a:solidFill>
                  <a:prstClr val="black"/>
                </a:solidFill>
              </a:rPr>
              <a:t>анализ, управление и обработка </a:t>
            </a:r>
            <a:r>
              <a:rPr lang="ru-RU" sz="1400" dirty="0" smtClean="0">
                <a:solidFill>
                  <a:prstClr val="black"/>
                </a:solidFill>
              </a:rPr>
              <a:t>информации. </a:t>
            </a:r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На период обучения предоставляется отсрочка от воинской обязанности.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Обучение в аспирантуре проходит без отрыва от производства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21" y="5674304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Лицензия на ведение образовательной деятельности №2523 от 26.01.2017</a:t>
            </a:r>
            <a:br>
              <a:rPr lang="ru-RU" sz="900" dirty="0" smtClean="0">
                <a:solidFill>
                  <a:prstClr val="black"/>
                </a:solidFill>
              </a:rPr>
            </a:br>
            <a:r>
              <a:rPr lang="ru-RU" sz="900" dirty="0" smtClean="0">
                <a:solidFill>
                  <a:prstClr val="black"/>
                </a:solidFill>
              </a:rPr>
              <a:t>бессрочная</a:t>
            </a:r>
            <a:endParaRPr lang="ru-RU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048971" cy="712112"/>
          </a:xfrm>
        </p:spPr>
        <p:txBody>
          <a:bodyPr/>
          <a:lstStyle/>
          <a:p>
            <a:r>
              <a:rPr lang="ru-RU" dirty="0" smtClean="0"/>
              <a:t>Программа </a:t>
            </a:r>
            <a:br>
              <a:rPr lang="ru-RU" dirty="0" smtClean="0"/>
            </a:br>
            <a:r>
              <a:rPr lang="ru-RU" dirty="0" smtClean="0"/>
              <a:t>«Аспирантура </a:t>
            </a:r>
            <a:r>
              <a:rPr lang="ru-RU" dirty="0"/>
              <a:t>и работа в РКК «Энергия»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2AEB9-1E36-45FB-8810-A5EF22AC615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6" name="Picture 2" descr="D:\Backup(E)\Аспирантура\Буклет Аспирантура Привлечение\Фото\2017-10-2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89" y="4848717"/>
            <a:ext cx="2755865" cy="16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ackup(E)\Аспирантура\Буклет Аспирантура Привлечение\Фото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1" y="4853908"/>
            <a:ext cx="2814860" cy="16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Backup(E)\Аспирантура\Буклет Аспирантура Привлечение\Фото\Перспек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53" y="4853908"/>
            <a:ext cx="2941937" cy="16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128" y="908720"/>
            <a:ext cx="907300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/>
              <a:t>ПАО </a:t>
            </a:r>
            <a:r>
              <a:rPr lang="ru-RU" sz="1400" dirty="0" smtClean="0">
                <a:solidFill>
                  <a:prstClr val="black"/>
                </a:solidFill>
              </a:rPr>
              <a:t>«Ракетно-космическая корпорация «Энергия» имени С.П. Королёва» </a:t>
            </a:r>
            <a:r>
              <a:rPr lang="ru-RU" sz="1400" dirty="0" smtClean="0"/>
              <a:t>приглашает выпускников вузов принять участие в Программе </a:t>
            </a:r>
            <a:r>
              <a:rPr lang="ru-RU" sz="1400" b="1" dirty="0" smtClean="0"/>
              <a:t>«Аспирантура и работа в РКК «Энергия»</a:t>
            </a:r>
          </a:p>
          <a:p>
            <a:pPr>
              <a:spcBef>
                <a:spcPts val="600"/>
              </a:spcBef>
            </a:pPr>
            <a:r>
              <a:rPr lang="ru-RU" sz="1400" b="1" dirty="0" smtClean="0"/>
              <a:t>Программа дает возможность </a:t>
            </a:r>
            <a:r>
              <a:rPr lang="ru-RU" sz="1400" dirty="0" smtClean="0"/>
              <a:t>(</a:t>
            </a:r>
            <a:r>
              <a:rPr lang="ru-RU" sz="1400" dirty="0"/>
              <a:t>при трудоустройстве в ПАО </a:t>
            </a:r>
            <a:r>
              <a:rPr lang="ru-RU" sz="1400" dirty="0"/>
              <a:t>«РКК «Энергия»</a:t>
            </a:r>
            <a:r>
              <a:rPr lang="ru-RU" sz="1400" dirty="0"/>
              <a:t>)</a:t>
            </a:r>
            <a:r>
              <a:rPr lang="ru-RU" sz="1400" b="1" dirty="0"/>
              <a:t>: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поступления </a:t>
            </a:r>
            <a:r>
              <a:rPr lang="ru-RU" sz="1400" dirty="0"/>
              <a:t>и бесплатного обучения в аспирантуре </a:t>
            </a:r>
            <a:r>
              <a:rPr lang="ru-RU" sz="1400" dirty="0" smtClean="0"/>
              <a:t>предприятия (по </a:t>
            </a:r>
            <a:r>
              <a:rPr lang="ru-RU" sz="1400" dirty="0"/>
              <a:t>желанию</a:t>
            </a:r>
            <a:r>
              <a:rPr lang="ru-RU" sz="1400" dirty="0" smtClean="0"/>
              <a:t>);</a:t>
            </a:r>
            <a:endParaRPr lang="ru-RU" sz="1400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с</a:t>
            </a:r>
            <a:r>
              <a:rPr lang="ru-RU" sz="1400" dirty="0" smtClean="0"/>
              <a:t>овмещения работы на предприятии и обучения в аспирантуре;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участия в социальной и жилищной программе предприятия.</a:t>
            </a:r>
            <a:endParaRPr lang="ru-RU" sz="1400" dirty="0"/>
          </a:p>
          <a:p>
            <a:pPr>
              <a:spcBef>
                <a:spcPts val="600"/>
              </a:spcBef>
            </a:pPr>
            <a:r>
              <a:rPr lang="ru-RU" sz="1400" b="1" dirty="0" smtClean="0"/>
              <a:t>Цель </a:t>
            </a:r>
            <a:r>
              <a:rPr lang="ru-RU" sz="1400" b="1" dirty="0"/>
              <a:t>Программы: </a:t>
            </a:r>
            <a:r>
              <a:rPr lang="ru-RU" sz="1400" dirty="0"/>
              <a:t>привлечение выпускников вузов на работу </a:t>
            </a:r>
            <a:r>
              <a:rPr lang="ru-RU" sz="1400" dirty="0" smtClean="0"/>
              <a:t>в РКК «Энергия» с </a:t>
            </a:r>
            <a:r>
              <a:rPr lang="ru-RU" sz="1400" dirty="0"/>
              <a:t>возможностью </a:t>
            </a:r>
            <a:r>
              <a:rPr lang="ru-RU" sz="1400" dirty="0" smtClean="0"/>
              <a:t>их поступления </a:t>
            </a:r>
            <a:r>
              <a:rPr lang="ru-RU" sz="1400" dirty="0"/>
              <a:t>и бесплатного обучения в аспирантуре </a:t>
            </a:r>
            <a:r>
              <a:rPr lang="ru-RU" sz="1400" dirty="0" smtClean="0"/>
              <a:t>предприятия.</a:t>
            </a:r>
            <a:endParaRPr lang="ru-RU" sz="1400" dirty="0"/>
          </a:p>
          <a:p>
            <a:pPr>
              <a:spcBef>
                <a:spcPts val="600"/>
              </a:spcBef>
            </a:pPr>
            <a:r>
              <a:rPr lang="ru-RU" sz="1400" b="1" dirty="0" smtClean="0"/>
              <a:t>Требования </a:t>
            </a:r>
            <a:r>
              <a:rPr lang="ru-RU" sz="1400" b="1" dirty="0"/>
              <a:t>к участникам</a:t>
            </a:r>
            <a:r>
              <a:rPr lang="ru-RU" sz="1400" b="1" dirty="0" smtClean="0"/>
              <a:t>: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гражданство </a:t>
            </a:r>
            <a:r>
              <a:rPr lang="ru-RU" sz="1400" dirty="0"/>
              <a:t>Российской Федерации;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высшее образование (уровень - </a:t>
            </a:r>
            <a:r>
              <a:rPr lang="ru-RU" sz="1400" dirty="0" err="1"/>
              <a:t>специалитет</a:t>
            </a:r>
            <a:r>
              <a:rPr lang="ru-RU" sz="1400" dirty="0"/>
              <a:t>, магистратура</a:t>
            </a:r>
            <a:r>
              <a:rPr lang="ru-RU" sz="1400" dirty="0" smtClean="0"/>
              <a:t>);</a:t>
            </a:r>
            <a:endParaRPr lang="ru-RU" sz="1400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высокая успеваемость при освоении основных образовательных программ высшего образования (средний балл диплома выше 4,5 баллов);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в</a:t>
            </a:r>
            <a:r>
              <a:rPr lang="ru-RU" sz="1400" dirty="0" smtClean="0"/>
              <a:t>ысокая мотивация, склонность </a:t>
            </a:r>
            <a:r>
              <a:rPr lang="ru-RU" sz="1400" dirty="0"/>
              <a:t>к инженерно-технической и научной деятельности</a:t>
            </a:r>
            <a:r>
              <a:rPr lang="ru-RU" sz="1400" dirty="0" smtClean="0"/>
              <a:t>;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актуальное для предприятия направление </a:t>
            </a:r>
            <a:r>
              <a:rPr lang="ru-RU" sz="1400" dirty="0"/>
              <a:t>подготовки в </a:t>
            </a:r>
            <a:r>
              <a:rPr lang="ru-RU" sz="1400" dirty="0" smtClean="0"/>
              <a:t>вузе (перечень на следующем слайде)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0583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принять участие в программе «Аспирантура и работа в РКК «Энергия»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9627" y="2276872"/>
            <a:ext cx="6686093" cy="6461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ru-RU" sz="1050" dirty="0" smtClean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ru-RU" sz="1050" dirty="0" smtClean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Рассмотрение  представленных Вами документов (заочно)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Собеседование  онлайн или в очном формате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ru-RU" sz="1050" dirty="0" smtClean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ru-RU" sz="1050" dirty="0" smtClean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8336" y="4241327"/>
            <a:ext cx="6696743" cy="7718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При наличии интереса к научной работе Вы можете подать документы в аспирантуру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Подать документы в аспирантуру по адресу: </a:t>
            </a:r>
            <a:r>
              <a:rPr lang="ru-RU" sz="1000" dirty="0" smtClean="0"/>
              <a:t> </a:t>
            </a:r>
            <a:r>
              <a:rPr lang="ru-RU" sz="1000" b="1" dirty="0" smtClean="0">
                <a:solidFill>
                  <a:srgbClr val="000000"/>
                </a:solidFill>
              </a:rPr>
              <a:t>г</a:t>
            </a:r>
            <a:r>
              <a:rPr lang="ru-RU" sz="1000" b="1" dirty="0">
                <a:solidFill>
                  <a:srgbClr val="000000"/>
                </a:solidFill>
              </a:rPr>
              <a:t>. Королёв, </a:t>
            </a:r>
            <a:r>
              <a:rPr lang="ru-RU" sz="1000" b="1" dirty="0" smtClean="0">
                <a:solidFill>
                  <a:srgbClr val="000000"/>
                </a:solidFill>
              </a:rPr>
              <a:t>Московской обл. ул</a:t>
            </a:r>
            <a:r>
              <a:rPr lang="ru-RU" sz="1000" b="1" dirty="0">
                <a:solidFill>
                  <a:srgbClr val="000000"/>
                </a:solidFill>
              </a:rPr>
              <a:t>. </a:t>
            </a:r>
            <a:r>
              <a:rPr lang="ru-RU" sz="1000" b="1" dirty="0" err="1">
                <a:solidFill>
                  <a:srgbClr val="000000"/>
                </a:solidFill>
              </a:rPr>
              <a:t>Грабина</a:t>
            </a:r>
            <a:r>
              <a:rPr lang="ru-RU" sz="1000" b="1" dirty="0">
                <a:solidFill>
                  <a:srgbClr val="000000"/>
                </a:solidFill>
              </a:rPr>
              <a:t>, </a:t>
            </a:r>
            <a:r>
              <a:rPr lang="ru-RU" sz="1000" b="1" dirty="0" smtClean="0">
                <a:solidFill>
                  <a:srgbClr val="000000"/>
                </a:solidFill>
              </a:rPr>
              <a:t> д</a:t>
            </a:r>
            <a:r>
              <a:rPr lang="ru-RU" sz="1000" b="1" dirty="0">
                <a:solidFill>
                  <a:srgbClr val="000000"/>
                </a:solidFill>
              </a:rPr>
              <a:t>. 2Б, к. </a:t>
            </a:r>
            <a:r>
              <a:rPr lang="ru-RU" sz="1000" b="1" dirty="0" smtClean="0">
                <a:solidFill>
                  <a:srgbClr val="000000"/>
                </a:solidFill>
              </a:rPr>
              <a:t>22</a:t>
            </a:r>
            <a:r>
              <a:rPr lang="ru-RU" sz="1000" b="1" dirty="0" smtClean="0">
                <a:solidFill>
                  <a:srgbClr val="000000"/>
                </a:solidFill>
                <a:ea typeface="Tahoma" pitchFamily="34" charset="0"/>
                <a:cs typeface="Arial" pitchFamily="34" charset="0"/>
              </a:rPr>
              <a:t>.  </a:t>
            </a: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Информация на сайте: </a:t>
            </a:r>
            <a:r>
              <a:rPr lang="ru-RU" sz="1000" b="1" dirty="0">
                <a:solidFill>
                  <a:srgbClr val="0000FF"/>
                </a:solidFill>
                <a:ea typeface="Calibri"/>
                <a:hlinkClick r:id="rId2"/>
              </a:rPr>
              <a:t>http://aspirantura.energia.ru</a:t>
            </a:r>
            <a:endParaRPr lang="ru-RU" sz="1000" b="1" dirty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rgbClr val="000000"/>
                </a:solidFill>
                <a:ea typeface="Tahoma" pitchFamily="34" charset="0"/>
                <a:cs typeface="Arial" pitchFamily="34" charset="0"/>
              </a:rPr>
              <a:t>Наличие научного руководителя приветствуется</a:t>
            </a:r>
            <a:endParaRPr lang="ru-RU" sz="1000" b="1" dirty="0" smtClean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8986" y="6111770"/>
            <a:ext cx="6686091" cy="4779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Поступающие, успешно сдавшие вступительные экзамены, зачисляются в аспирантуру</a:t>
            </a:r>
            <a:r>
              <a:rPr lang="ru-RU" sz="1000" b="1" dirty="0" smtClean="0">
                <a:solidFill>
                  <a:schemeClr val="tx1"/>
                </a:solidFill>
              </a:rPr>
              <a:t>	</a:t>
            </a:r>
            <a:endParaRPr lang="ru-RU" sz="1000" b="1" u="sng" dirty="0">
              <a:solidFill>
                <a:srgbClr val="FF0000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2195736" y="956046"/>
            <a:ext cx="6695586" cy="11049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ru-RU" sz="1050" dirty="0" smtClean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</a:rPr>
              <a:t>Заполнить  </a:t>
            </a:r>
            <a:r>
              <a:rPr lang="ru-RU" sz="1000" b="1" u="sng" dirty="0" smtClean="0">
                <a:solidFill>
                  <a:srgbClr val="0000FF"/>
                </a:solidFill>
                <a:hlinkClick r:id="rId3"/>
              </a:rPr>
              <a:t>ЗАЯВКУ</a:t>
            </a:r>
            <a:endParaRPr lang="ru-RU" sz="1000" b="1" u="sng" dirty="0">
              <a:solidFill>
                <a:srgbClr val="0000FF"/>
              </a:solidFill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</a:rPr>
              <a:t>Направить на </a:t>
            </a:r>
            <a:r>
              <a:rPr lang="en-US" sz="1000" b="1" u="sng" dirty="0" err="1">
                <a:solidFill>
                  <a:srgbClr val="0000FF"/>
                </a:solidFill>
                <a:hlinkClick r:id="rId4"/>
              </a:rPr>
              <a:t>aspirantura@rsce</a:t>
            </a:r>
            <a:r>
              <a:rPr lang="ru-RU" sz="1000" b="1" u="sng" dirty="0">
                <a:solidFill>
                  <a:srgbClr val="0000FF"/>
                </a:solidFill>
                <a:hlinkClick r:id="rId4"/>
              </a:rPr>
              <a:t>.</a:t>
            </a:r>
            <a:r>
              <a:rPr lang="en-US" sz="1000" b="1" u="sng" dirty="0" err="1" smtClean="0">
                <a:solidFill>
                  <a:srgbClr val="0000FF"/>
                </a:solidFill>
                <a:hlinkClick r:id="rId4"/>
              </a:rPr>
              <a:t>ru</a:t>
            </a:r>
            <a:endParaRPr lang="ru-RU" sz="1000" b="1" u="sng" dirty="0" smtClean="0">
              <a:solidFill>
                <a:srgbClr val="0000FF"/>
              </a:solidFill>
            </a:endParaRPr>
          </a:p>
          <a:p>
            <a:pPr marL="273050" indent="-9525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1000" b="1" dirty="0" smtClean="0">
                <a:solidFill>
                  <a:schemeClr val="tx1"/>
                </a:solidFill>
              </a:rPr>
              <a:t>заявку</a:t>
            </a:r>
            <a:endParaRPr lang="ru-RU" sz="1000" b="1" dirty="0">
              <a:solidFill>
                <a:schemeClr val="tx1"/>
              </a:solidFill>
            </a:endParaRPr>
          </a:p>
          <a:p>
            <a:pPr marL="273050" indent="-9525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1000" b="1" dirty="0" smtClean="0">
                <a:solidFill>
                  <a:schemeClr val="tx1"/>
                </a:solidFill>
              </a:rPr>
              <a:t>скан диплома специалиста или магистра</a:t>
            </a:r>
          </a:p>
          <a:p>
            <a:pPr marL="273050" indent="-9525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1000" b="1" dirty="0">
                <a:solidFill>
                  <a:schemeClr val="tx1"/>
                </a:solidFill>
              </a:rPr>
              <a:t>м</a:t>
            </a:r>
            <a:r>
              <a:rPr lang="ru-RU" sz="1000" b="1" dirty="0" smtClean="0">
                <a:solidFill>
                  <a:schemeClr val="tx1"/>
                </a:solidFill>
              </a:rPr>
              <a:t>отивационное  эссе, </a:t>
            </a:r>
            <a:r>
              <a:rPr lang="ru-RU" sz="1000" b="1" dirty="0">
                <a:solidFill>
                  <a:schemeClr val="tx1"/>
                </a:solidFill>
              </a:rPr>
              <a:t>содержащее информацию о том, почему Вы хотите работать </a:t>
            </a:r>
            <a:r>
              <a:rPr lang="ru-RU" sz="1000" b="1" dirty="0" smtClean="0">
                <a:solidFill>
                  <a:schemeClr val="tx1"/>
                </a:solidFill>
              </a:rPr>
              <a:t/>
            </a:r>
            <a:br>
              <a:rPr lang="ru-RU" sz="1000" b="1" dirty="0" smtClean="0">
                <a:solidFill>
                  <a:schemeClr val="tx1"/>
                </a:solidFill>
              </a:rPr>
            </a:br>
            <a:r>
              <a:rPr lang="ru-RU" sz="1000" b="1" dirty="0" smtClean="0">
                <a:solidFill>
                  <a:schemeClr val="tx1"/>
                </a:solidFill>
              </a:rPr>
              <a:t>в </a:t>
            </a:r>
            <a:r>
              <a:rPr lang="ru-RU" sz="1000" b="1" dirty="0">
                <a:solidFill>
                  <a:schemeClr val="tx1"/>
                </a:solidFill>
              </a:rPr>
              <a:t>ПАО «РКК «Энергия» в свободной форме</a:t>
            </a:r>
          </a:p>
          <a:p>
            <a:pPr marL="273050" indent="-9525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ru-RU" sz="1000" b="1" dirty="0">
                <a:solidFill>
                  <a:schemeClr val="tx1"/>
                </a:solidFill>
              </a:rPr>
              <a:t>сведения о персональных достижениях (при</a:t>
            </a:r>
            <a:r>
              <a:rPr lang="ru-RU" sz="1000" b="1" dirty="0" smtClean="0">
                <a:solidFill>
                  <a:schemeClr val="tx1"/>
                </a:solidFill>
              </a:rPr>
              <a:t> наличии)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050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 </a:t>
            </a:r>
            <a:endParaRPr lang="ru-RU" sz="1050" dirty="0">
              <a:solidFill>
                <a:schemeClr val="tx1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8987" y="5208357"/>
            <a:ext cx="6696742" cy="6932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Представить на Приемной комиссии  тему диссертации и задел по научной работе 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Сдать вступительные экзамены по специальности, иностранному языку и философии Программы экзаменов </a:t>
            </a:r>
            <a:r>
              <a:rPr lang="ru-RU" sz="1000" b="1" dirty="0" smtClean="0">
                <a:solidFill>
                  <a:srgbClr val="0000FF"/>
                </a:solidFill>
                <a:ea typeface="Calibri"/>
                <a:hlinkClick r:id="rId5"/>
              </a:rPr>
              <a:t>https</a:t>
            </a:r>
            <a:r>
              <a:rPr lang="ru-RU" sz="1000" b="1" dirty="0">
                <a:solidFill>
                  <a:srgbClr val="0000FF"/>
                </a:solidFill>
                <a:ea typeface="Calibri"/>
                <a:hlinkClick r:id="rId5"/>
              </a:rPr>
              <a:t>://</a:t>
            </a:r>
            <a:r>
              <a:rPr lang="ru-RU" sz="1000" b="1" u="sng" dirty="0">
                <a:solidFill>
                  <a:srgbClr val="0000FF"/>
                </a:solidFill>
                <a:ea typeface="Calibri"/>
                <a:hlinkClick r:id="rId5"/>
              </a:rPr>
              <a:t>aspirantura</a:t>
            </a:r>
            <a:r>
              <a:rPr lang="ru-RU" sz="1000" b="1" u="sng" dirty="0">
                <a:solidFill>
                  <a:srgbClr val="0000FF"/>
                </a:solidFill>
                <a:ea typeface="Calibri"/>
              </a:rPr>
              <a:t>.energia.ru/admission.html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888" y="980728"/>
            <a:ext cx="205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до 12 июля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ПОДАТЬ ЗАЯВКУ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(онлайн)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921" y="2061012"/>
            <a:ext cx="205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 20 июля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Собеседование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(онлайн)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716" y="3049212"/>
            <a:ext cx="205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 20 июля </a:t>
            </a:r>
            <a:b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до 15 августа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Оформление на работу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(очно)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64551" y="5047713"/>
            <a:ext cx="2205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16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августа – </a:t>
            </a:r>
            <a:b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28 сентября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Приемная комиссия и экзамены в аспирантуру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(очно)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336" y="6058663"/>
            <a:ext cx="205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FF0000"/>
                </a:solidFill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</a:rPr>
              <a:t>о 1 октября</a:t>
            </a:r>
            <a:endParaRPr lang="ru-RU" sz="1400" b="1" dirty="0">
              <a:solidFill>
                <a:srgbClr val="FF0000"/>
              </a:solidFill>
            </a:endParaRPr>
          </a:p>
          <a:p>
            <a:pPr lvl="0" algn="ctr"/>
            <a:r>
              <a:rPr lang="ru-RU" sz="1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Зачисление в аспирантуру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6986" y="4241327"/>
            <a:ext cx="205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 15 августа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Прием документов в аспирантуру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(очно)</a:t>
            </a:r>
            <a:endParaRPr lang="ru-RU" sz="1200" b="1" dirty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73460" y="3118526"/>
            <a:ext cx="6703014" cy="7539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Участники, успешно прошедшие собеседование,  приглашаются  для оформления на работу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ea typeface="Tahoma" pitchFamily="34" charset="0"/>
                <a:cs typeface="Arial" pitchFamily="34" charset="0"/>
              </a:rPr>
              <a:t>Предоставить необходимые документы для оформления на работу по адресу: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sz="1000" b="1" dirty="0" smtClean="0">
                <a:solidFill>
                  <a:srgbClr val="000000"/>
                </a:solidFill>
              </a:rPr>
              <a:t>       г</a:t>
            </a:r>
            <a:r>
              <a:rPr lang="ru-RU" sz="1000" b="1" dirty="0">
                <a:solidFill>
                  <a:srgbClr val="000000"/>
                </a:solidFill>
              </a:rPr>
              <a:t>. Королёв, Московская обл., ул. Ленина, 4а </a:t>
            </a:r>
            <a:endParaRPr lang="ru-RU" sz="1000" b="1" dirty="0" smtClean="0">
              <a:solidFill>
                <a:srgbClr val="00000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1" y="3902773"/>
            <a:ext cx="682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Для желающих поступить в аспирантуру (работников предприятия)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26" y="1124744"/>
            <a:ext cx="747689" cy="7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496944" cy="54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1600" b="1" dirty="0"/>
              <a:t>Направления работы тематических </a:t>
            </a:r>
            <a:r>
              <a:rPr lang="ru-RU" sz="1600" b="1" dirty="0" smtClean="0"/>
              <a:t>подразделений для трудоустройства:</a:t>
            </a:r>
            <a:endParaRPr lang="ru-RU" sz="16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Проектирование космических пилотируемых комплексов и транспортных систем. Конструирование космических кораблей, орбитальных комплексов и средств выведения.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Бортовые системы управления, системы терморегулирования и жизнеобеспечения, пневмогидравлические системы.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Испытания космических аппаратов и средств выведения, экспериментальная отработка полноразмерных изделий и их составных частей.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Центр управления полёта(летная эксплуатация космических аппаратов и средств выведения).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Конструирование </a:t>
            </a:r>
            <a:r>
              <a:rPr lang="ru-RU" sz="1600" dirty="0" err="1"/>
              <a:t>мехатронных</a:t>
            </a:r>
            <a:r>
              <a:rPr lang="ru-RU" sz="1600" dirty="0"/>
              <a:t>, электромеханических средств и робототехнического обеспечения бортовой аппаратуры.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Летно-космический </a:t>
            </a:r>
            <a:r>
              <a:rPr lang="ru-RU" sz="1600" dirty="0" smtClean="0"/>
              <a:t>центр (</a:t>
            </a:r>
            <a:r>
              <a:rPr lang="ru-RU" sz="1600" dirty="0"/>
              <a:t>обеспечение работы космонавтов в открытом космосе на МКС).</a:t>
            </a:r>
          </a:p>
          <a:p>
            <a:pPr marL="0" lvl="1"/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ПАО «РКК «Энергия»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</a:t>
            </a:r>
            <a:r>
              <a:rPr lang="ru-RU" dirty="0" smtClean="0"/>
              <a:t>ПОЛИТИКА ПАО «РКК «Энергия»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027992" y="6308727"/>
            <a:ext cx="720725" cy="433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82AEB9-1E36-45FB-8810-A5EF22AC615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Основными </a:t>
            </a:r>
            <a:r>
              <a:rPr lang="ru-RU" sz="1400" dirty="0"/>
              <a:t>направлениями социальной политики являются: 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u="sng" dirty="0"/>
              <a:t>Жилищная программа</a:t>
            </a:r>
            <a:endParaRPr lang="ru-RU" sz="1400" dirty="0"/>
          </a:p>
          <a:p>
            <a:r>
              <a:rPr lang="ru-RU" sz="1400" dirty="0"/>
              <a:t>Жилищная программа РКК «Энергия» представляет собой многовариантную систему корпоративной поддержки своих работников в решении жилищных вопросов:</a:t>
            </a:r>
          </a:p>
          <a:p>
            <a:r>
              <a:rPr lang="ru-RU" sz="1400" dirty="0"/>
              <a:t>- компенсация (возмещение) затрат работников по уплате процентов по кредитным договорам на приобретение (или строительство) жилья;</a:t>
            </a:r>
          </a:p>
          <a:p>
            <a:r>
              <a:rPr lang="ru-RU" sz="1400" dirty="0"/>
              <a:t>- предоставление работникам жилых помещений по договорам коммерческого найма;</a:t>
            </a:r>
          </a:p>
          <a:p>
            <a:r>
              <a:rPr lang="ru-RU" sz="1400" dirty="0"/>
              <a:t>- </a:t>
            </a:r>
            <a:r>
              <a:rPr lang="ru-RU" sz="1400" dirty="0" smtClean="0"/>
              <a:t>предоставление </a:t>
            </a:r>
            <a:r>
              <a:rPr lang="ru-RU" sz="1400" dirty="0"/>
              <a:t>работникам компенсации стоимости найма жилья;</a:t>
            </a:r>
          </a:p>
          <a:p>
            <a:r>
              <a:rPr lang="ru-RU" sz="1400" dirty="0"/>
              <a:t>- предоставление работникам мест в гостиницах.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u="sng" dirty="0"/>
              <a:t>Добровольное медицинское страхование</a:t>
            </a:r>
            <a:endParaRPr lang="ru-RU" sz="1400" dirty="0"/>
          </a:p>
          <a:p>
            <a:r>
              <a:rPr lang="ru-RU" sz="1400" dirty="0"/>
              <a:t>В рамках договоров добровольного медицинского страхования предоставляется бесплатное медицинское обслуживание работникам предприятия, которое включает в себя амбулаторно-поликлиническое обслуживание на базе ФГБУЗ МСЧ № 170 ФМБА России, а так же консультационно-диагностическую и стационарную помощь.</a:t>
            </a:r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u="sng" dirty="0"/>
              <a:t>Отдых и оздоровление работников и членов их семей</a:t>
            </a:r>
            <a:endParaRPr lang="ru-RU" sz="1400" dirty="0"/>
          </a:p>
          <a:p>
            <a:r>
              <a:rPr lang="ru-RU" sz="1400" dirty="0"/>
              <a:t>В целях обеспечения отдыха и оздоровления работников предприятия, включая членов их семей, предоставляются путёвки в здравницы и детские оздоровительные лагеря с частичной компенсации стоимости путёвки.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u="sng" dirty="0"/>
              <a:t>Обеспечение мест в дошкольных учреждениях</a:t>
            </a:r>
            <a:endParaRPr lang="ru-RU" sz="1400" dirty="0"/>
          </a:p>
          <a:p>
            <a:r>
              <a:rPr lang="ru-RU" sz="1400" dirty="0"/>
              <a:t>Для детей работников РКК «Энергия» функционирует корпоративный детский сад – дошкольное образовательное учреждение «</a:t>
            </a:r>
            <a:r>
              <a:rPr lang="ru-RU" sz="1400" dirty="0" err="1"/>
              <a:t>Лесовичок</a:t>
            </a:r>
            <a:r>
              <a:rPr lang="ru-RU" sz="1400" dirty="0"/>
              <a:t>», имеющий отделения, расположенные в разных районах </a:t>
            </a:r>
            <a:r>
              <a:rPr lang="ru-RU" sz="1400" dirty="0" err="1"/>
              <a:t>г.о</a:t>
            </a:r>
            <a:r>
              <a:rPr lang="ru-RU" sz="1400" dirty="0"/>
              <a:t>. Королёв.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07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96752"/>
            <a:ext cx="784887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Потрываева Елена </a:t>
            </a:r>
            <a:r>
              <a:rPr lang="ru-RU" dirty="0"/>
              <a:t>В</a:t>
            </a:r>
            <a:r>
              <a:rPr lang="ru-RU" dirty="0" smtClean="0"/>
              <a:t>ладимировна </a:t>
            </a:r>
            <a:r>
              <a:rPr lang="ru-RU" dirty="0"/>
              <a:t>– </a:t>
            </a:r>
            <a:r>
              <a:rPr lang="ru-RU" dirty="0" smtClean="0"/>
              <a:t>заведующая аспирантурой</a:t>
            </a:r>
            <a:endParaRPr lang="ru-RU" dirty="0"/>
          </a:p>
          <a:p>
            <a:r>
              <a:rPr lang="ru-RU" b="1" dirty="0"/>
              <a:t>тел</a:t>
            </a:r>
            <a:r>
              <a:rPr lang="de-DE" b="1" dirty="0"/>
              <a:t>.:</a:t>
            </a:r>
            <a:r>
              <a:rPr lang="de-DE" dirty="0"/>
              <a:t> </a:t>
            </a:r>
            <a:r>
              <a:rPr lang="ru-RU" dirty="0" smtClean="0"/>
              <a:t>+7</a:t>
            </a:r>
            <a:r>
              <a:rPr lang="de-DE" dirty="0" smtClean="0"/>
              <a:t>(495</a:t>
            </a:r>
            <a:r>
              <a:rPr lang="de-DE" dirty="0"/>
              <a:t>) </a:t>
            </a:r>
            <a:r>
              <a:rPr lang="de-DE" dirty="0" smtClean="0"/>
              <a:t>513-60-</a:t>
            </a:r>
            <a:r>
              <a:rPr lang="ru-RU" dirty="0" smtClean="0"/>
              <a:t>47</a:t>
            </a:r>
          </a:p>
          <a:p>
            <a:r>
              <a:rPr lang="de-DE" b="1" dirty="0" err="1" smtClean="0"/>
              <a:t>e-mail</a:t>
            </a:r>
            <a:r>
              <a:rPr lang="de-DE" b="1" dirty="0" smtClean="0"/>
              <a:t>:</a:t>
            </a:r>
            <a:r>
              <a:rPr lang="de-DE" dirty="0" smtClean="0"/>
              <a:t> </a:t>
            </a:r>
            <a:r>
              <a:rPr lang="en-US" dirty="0">
                <a:hlinkClick r:id="rId2"/>
              </a:rPr>
              <a:t>aspirantura</a:t>
            </a:r>
            <a:r>
              <a:rPr lang="de-DE" dirty="0" smtClean="0">
                <a:hlinkClick r:id="rId2"/>
              </a:rPr>
              <a:t>@rsce.ru</a:t>
            </a:r>
            <a:r>
              <a:rPr lang="de-DE" dirty="0" smtClean="0"/>
              <a:t> </a:t>
            </a:r>
            <a:r>
              <a:rPr lang="ru-RU" dirty="0" smtClean="0"/>
              <a:t>или </a:t>
            </a:r>
            <a:r>
              <a:rPr lang="de-DE" dirty="0" smtClean="0">
                <a:hlinkClick r:id="rId3"/>
              </a:rPr>
              <a:t>elena.potryvaeva@rsce.ru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smtClean="0"/>
              <a:t>Миронычева Светлана Николаевна </a:t>
            </a:r>
            <a:r>
              <a:rPr lang="ru-RU" dirty="0"/>
              <a:t>– </a:t>
            </a:r>
            <a:r>
              <a:rPr lang="ru-RU" dirty="0" smtClean="0"/>
              <a:t>методист</a:t>
            </a:r>
            <a:endParaRPr lang="ru-RU" dirty="0"/>
          </a:p>
          <a:p>
            <a:r>
              <a:rPr lang="ru-RU" b="1" dirty="0"/>
              <a:t>тел</a:t>
            </a:r>
            <a:r>
              <a:rPr lang="de-DE" b="1" dirty="0" smtClean="0"/>
              <a:t>.:</a:t>
            </a:r>
            <a:r>
              <a:rPr lang="ru-RU" b="1" dirty="0" smtClean="0"/>
              <a:t> </a:t>
            </a:r>
            <a:r>
              <a:rPr lang="ru-RU" dirty="0" smtClean="0"/>
              <a:t>+7</a:t>
            </a:r>
            <a:r>
              <a:rPr lang="de-DE" dirty="0" smtClean="0"/>
              <a:t>(495</a:t>
            </a:r>
            <a:r>
              <a:rPr lang="de-DE" dirty="0"/>
              <a:t>) </a:t>
            </a:r>
            <a:r>
              <a:rPr lang="de-DE" dirty="0" smtClean="0"/>
              <a:t>513-</a:t>
            </a:r>
            <a:r>
              <a:rPr lang="ru-RU" dirty="0" smtClean="0"/>
              <a:t>69</a:t>
            </a:r>
            <a:r>
              <a:rPr lang="de-DE" dirty="0" smtClean="0"/>
              <a:t>-</a:t>
            </a:r>
            <a:r>
              <a:rPr lang="ru-RU" dirty="0" smtClean="0"/>
              <a:t>97</a:t>
            </a:r>
          </a:p>
          <a:p>
            <a:r>
              <a:rPr lang="ru-RU" b="1" dirty="0" smtClean="0"/>
              <a:t>адрес</a:t>
            </a:r>
            <a:r>
              <a:rPr lang="ru-RU" b="1" dirty="0"/>
              <a:t>:</a:t>
            </a:r>
            <a:r>
              <a:rPr lang="ru-RU" dirty="0"/>
              <a:t> 141071, Россия, Московская область, </a:t>
            </a:r>
            <a:r>
              <a:rPr lang="ru-RU" dirty="0" smtClean="0"/>
              <a:t>г</a:t>
            </a:r>
            <a:r>
              <a:rPr lang="ru-RU" dirty="0"/>
              <a:t>. Королёв,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</a:t>
            </a:r>
            <a:r>
              <a:rPr lang="ru-RU" dirty="0"/>
              <a:t>. </a:t>
            </a:r>
            <a:r>
              <a:rPr lang="ru-RU" dirty="0" err="1"/>
              <a:t>Грабина</a:t>
            </a:r>
            <a:r>
              <a:rPr lang="ru-RU" dirty="0"/>
              <a:t>, д. </a:t>
            </a:r>
            <a:r>
              <a:rPr lang="ru-RU" dirty="0" smtClean="0"/>
              <a:t>2Б, </a:t>
            </a:r>
            <a:r>
              <a:rPr lang="ru-RU" dirty="0"/>
              <a:t>к. </a:t>
            </a:r>
            <a:r>
              <a:rPr lang="ru-RU" dirty="0" smtClean="0"/>
              <a:t>22</a:t>
            </a:r>
          </a:p>
          <a:p>
            <a:r>
              <a:rPr lang="ru-RU" b="1" dirty="0" smtClean="0"/>
              <a:t>сайт ПАО «РКК «Энергия»: </a:t>
            </a:r>
            <a:r>
              <a:rPr lang="en-US" dirty="0">
                <a:solidFill>
                  <a:srgbClr val="0000FF"/>
                </a:solidFill>
              </a:rPr>
              <a:t>www</a:t>
            </a:r>
            <a:r>
              <a:rPr lang="ru-RU" dirty="0">
                <a:solidFill>
                  <a:srgbClr val="0000FF"/>
                </a:solidFill>
              </a:rPr>
              <a:t>.</a:t>
            </a:r>
            <a:r>
              <a:rPr lang="en-US" dirty="0" err="1">
                <a:solidFill>
                  <a:srgbClr val="0000FF"/>
                </a:solidFill>
              </a:rPr>
              <a:t>energia</a:t>
            </a:r>
            <a:r>
              <a:rPr lang="ru-RU" dirty="0">
                <a:solidFill>
                  <a:srgbClr val="0000FF"/>
                </a:solidFill>
              </a:rPr>
              <a:t>.</a:t>
            </a:r>
            <a:r>
              <a:rPr lang="en-US" dirty="0" err="1">
                <a:solidFill>
                  <a:srgbClr val="0000FF"/>
                </a:solidFill>
              </a:rPr>
              <a:t>ru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28" y="4106795"/>
            <a:ext cx="2195874" cy="219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6795"/>
            <a:ext cx="3096344" cy="219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Backup(E)\Аспирантура\Буклет Аспирантура Привлечение\Фото\depositphotos_40320825-stock-photo-smartphone-scanning-a-qr-co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70" y="4008664"/>
            <a:ext cx="1872208" cy="230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КК Энергия 20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КК Энергия 2019 (английский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РКК Энергия 20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РКК Энергия 20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27501</TotalTime>
  <Words>544</Words>
  <Application>Microsoft Office PowerPoint</Application>
  <PresentationFormat>Экран (4:3)</PresentationFormat>
  <Paragraphs>132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РКК Энергия 2019</vt:lpstr>
      <vt:lpstr>РКК Энергия 2019 (английский)</vt:lpstr>
      <vt:lpstr>1_РКК Энергия 2019</vt:lpstr>
      <vt:lpstr>2_РКК Энергия 2019</vt:lpstr>
      <vt:lpstr>Аспирантура и работа в  «РКК «Энергия»</vt:lpstr>
      <vt:lpstr>ПАО «РКК «Энергия»</vt:lpstr>
      <vt:lpstr>Аспирантура ПАО «РКК «Энергия» </vt:lpstr>
      <vt:lpstr>Программа  «Аспирантура и работа в РКК «Энергия» </vt:lpstr>
      <vt:lpstr>Как принять участие в программе «Аспирантура и работа в РКК «Энергия»</vt:lpstr>
      <vt:lpstr>работа в ПАО «РКК «Энергия»</vt:lpstr>
      <vt:lpstr>СОЦИАЛЬНАЯ ПОЛИТИКА ПАО «РКК «Энергия»</vt:lpstr>
      <vt:lpstr>Контакты</vt:lpstr>
    </vt:vector>
  </TitlesOfParts>
  <Company>РКК «Энергия»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РКК «Энергия» 2019</dc:title>
  <dc:creator>Страхов Роман Владимирович;Strakhov.RV@roscosmos.ru</dc:creator>
  <cp:lastModifiedBy>Пользователь Windows</cp:lastModifiedBy>
  <cp:revision>1193</cp:revision>
  <cp:lastPrinted>2021-05-25T06:16:11Z</cp:lastPrinted>
  <dcterms:created xsi:type="dcterms:W3CDTF">2019-02-04T15:42:04Z</dcterms:created>
  <dcterms:modified xsi:type="dcterms:W3CDTF">2022-03-22T06:57:52Z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