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083-278C-4F25-82B9-8D95420961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D51-DD63-4D16-877D-5920A7D0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7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083-278C-4F25-82B9-8D95420961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D51-DD63-4D16-877D-5920A7D0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8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083-278C-4F25-82B9-8D95420961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D51-DD63-4D16-877D-5920A7D0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2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083-278C-4F25-82B9-8D95420961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D51-DD63-4D16-877D-5920A7D0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7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083-278C-4F25-82B9-8D95420961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D51-DD63-4D16-877D-5920A7D0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51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083-278C-4F25-82B9-8D95420961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D51-DD63-4D16-877D-5920A7D0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0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083-278C-4F25-82B9-8D95420961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D51-DD63-4D16-877D-5920A7D0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4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083-278C-4F25-82B9-8D95420961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D51-DD63-4D16-877D-5920A7D0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9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083-278C-4F25-82B9-8D95420961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D51-DD63-4D16-877D-5920A7D0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9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083-278C-4F25-82B9-8D95420961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D51-DD63-4D16-877D-5920A7D0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55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083-278C-4F25-82B9-8D95420961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D51-DD63-4D16-877D-5920A7D0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4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5083-278C-4F25-82B9-8D95420961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1D51-DD63-4D16-877D-5920A7D0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35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image" Target="../media/image23.png"/><Relationship Id="rId1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8.jpe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6.png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11543224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857500"/>
            <a:ext cx="3016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11543224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67">
            <a:off x="185738" y="2178050"/>
            <a:ext cx="331311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7"/>
          <p:cNvSpPr>
            <a:spLocks noChangeArrowheads="1"/>
          </p:cNvSpPr>
          <p:nvPr/>
        </p:nvSpPr>
        <p:spPr bwMode="auto">
          <a:xfrm>
            <a:off x="-12700" y="1588"/>
            <a:ext cx="6692900" cy="717550"/>
          </a:xfrm>
          <a:prstGeom prst="rect">
            <a:avLst/>
          </a:prstGeom>
          <a:gradFill rotWithShape="0">
            <a:gsLst>
              <a:gs pos="0">
                <a:srgbClr val="B1C0EB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0"/>
            <a:ext cx="82867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rgbClr val="003399"/>
                </a:solidFill>
                <a:cs typeface="+mn-cs"/>
              </a:rPr>
              <a:t>УПРОЧНЕНИЕ ЭЛЕМЕНТОВ ЗАПОРНОЙ И РЕГУЛИРУЮЩЕЙ ЭНЕРГЕТИЧЕСКОЙ АРМАТУРЫ</a:t>
            </a:r>
          </a:p>
        </p:txBody>
      </p:sp>
      <p:pic>
        <p:nvPicPr>
          <p:cNvPr id="20487" name="Picture 7" descr="11543221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517650"/>
            <a:ext cx="52609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 descr="11543221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844550"/>
            <a:ext cx="64277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5" name="Text Box 10"/>
          <p:cNvSpPr txBox="1">
            <a:spLocks noChangeArrowheads="1"/>
          </p:cNvSpPr>
          <p:nvPr/>
        </p:nvSpPr>
        <p:spPr bwMode="auto">
          <a:xfrm>
            <a:off x="231775" y="5680075"/>
            <a:ext cx="7851775" cy="1004888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1200" b="1">
              <a:cs typeface="+mn-cs"/>
            </a:endParaRPr>
          </a:p>
          <a:p>
            <a:pPr algn="ctr">
              <a:defRPr/>
            </a:pPr>
            <a:r>
              <a:rPr lang="ru-RU" sz="1200" b="1">
                <a:cs typeface="+mn-cs"/>
              </a:rPr>
              <a:t>Все предлагаемые нами штоки  и шпиндели имеют гарантированно высокое качество.</a:t>
            </a:r>
          </a:p>
          <a:p>
            <a:pPr algn="ctr">
              <a:defRPr/>
            </a:pPr>
            <a:r>
              <a:rPr lang="ru-RU" sz="1200" b="1">
                <a:cs typeface="+mn-cs"/>
              </a:rPr>
              <a:t>Штоки  и шпиндели проходят строгий контроль качества. </a:t>
            </a:r>
          </a:p>
          <a:p>
            <a:pPr algn="ctr">
              <a:defRPr/>
            </a:pPr>
            <a:r>
              <a:rPr lang="ru-RU" sz="1200" b="1">
                <a:cs typeface="+mn-cs"/>
              </a:rPr>
              <a:t>Вся продукция сертифицирована и соответствует ГОСТ и ТУ.</a:t>
            </a:r>
            <a:r>
              <a:rPr lang="en-US" sz="1200" b="1">
                <a:cs typeface="+mn-cs"/>
              </a:rPr>
              <a:t>1</a:t>
            </a:r>
            <a:endParaRPr lang="ru-RU" sz="1200" b="1">
              <a:cs typeface="+mn-cs"/>
            </a:endParaRPr>
          </a:p>
          <a:p>
            <a:pPr algn="ctr">
              <a:defRPr/>
            </a:pPr>
            <a:endParaRPr lang="ru-RU" sz="1200" b="1" i="1">
              <a:latin typeface="Arial" charset="0"/>
            </a:endParaRPr>
          </a:p>
        </p:txBody>
      </p:sp>
      <p:pic>
        <p:nvPicPr>
          <p:cNvPr id="20490" name="Picture 20" descr="гнезд_грибок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"/>
          <a:stretch>
            <a:fillRect/>
          </a:stretch>
        </p:blipFill>
        <p:spPr bwMode="auto">
          <a:xfrm>
            <a:off x="2463800" y="3540125"/>
            <a:ext cx="24336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196850" y="4906963"/>
            <a:ext cx="7989888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CC"/>
                </a:solidFill>
                <a:latin typeface="Arial" charset="0"/>
              </a:rPr>
              <a:t>Материал:</a:t>
            </a:r>
            <a:r>
              <a:rPr lang="ru-RU" altLang="ru-RU" sz="1200">
                <a:solidFill>
                  <a:srgbClr val="0000CC"/>
                </a:solidFill>
                <a:latin typeface="Arial" charset="0"/>
              </a:rPr>
              <a:t> Жаропрочный коррозионностойкий сплав ЭИ 268 (14Х17Н2).</a:t>
            </a:r>
            <a:br>
              <a:rPr lang="ru-RU" altLang="ru-RU" sz="1200">
                <a:solidFill>
                  <a:srgbClr val="0000CC"/>
                </a:solidFill>
                <a:latin typeface="Arial" charset="0"/>
              </a:rPr>
            </a:br>
            <a:r>
              <a:rPr lang="ru-RU" altLang="ru-RU" sz="1200" b="1">
                <a:solidFill>
                  <a:srgbClr val="0000CC"/>
                </a:solidFill>
                <a:latin typeface="Arial" charset="0"/>
              </a:rPr>
              <a:t>Упрочнение:</a:t>
            </a:r>
            <a:r>
              <a:rPr lang="ru-RU" altLang="ru-RU" sz="1200">
                <a:solidFill>
                  <a:srgbClr val="0000CC"/>
                </a:solidFill>
                <a:latin typeface="Arial" charset="0"/>
              </a:rPr>
              <a:t> Электролитно-плазменная полировка, ионная имплантация азота, многослойное ионно-плазменное напыление нитрида титана.</a:t>
            </a:r>
          </a:p>
        </p:txBody>
      </p:sp>
      <p:pic>
        <p:nvPicPr>
          <p:cNvPr id="20492" name="Picture 2" descr="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597025"/>
            <a:ext cx="3979862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-12700" y="1588"/>
            <a:ext cx="6692900" cy="717550"/>
          </a:xfrm>
          <a:prstGeom prst="rect">
            <a:avLst/>
          </a:prstGeom>
          <a:gradFill rotWithShape="0">
            <a:gsLst>
              <a:gs pos="0">
                <a:srgbClr val="B1C0EB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0"/>
            <a:ext cx="82867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rgbClr val="003399"/>
                </a:solidFill>
                <a:cs typeface="+mn-cs"/>
              </a:rPr>
              <a:t>УПРОЧНЕНИЕ КОРПУСНЫХ ДЕТАЛЕЙ </a:t>
            </a:r>
          </a:p>
          <a:p>
            <a:pPr algn="ctr">
              <a:defRPr/>
            </a:pPr>
            <a:r>
              <a:rPr lang="ru-RU" sz="1800" b="1">
                <a:solidFill>
                  <a:srgbClr val="003399"/>
                </a:solidFill>
                <a:cs typeface="+mn-cs"/>
              </a:rPr>
              <a:t>ДЛЯ ОАО «НПФ ГЕОФИЗИКА» и ООО «БИТАС»</a:t>
            </a:r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187325" y="5964238"/>
            <a:ext cx="7989888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CC"/>
                </a:solidFill>
                <a:latin typeface="Arial" charset="0"/>
              </a:rPr>
              <a:t>1. Корпус скважного прибора с покрытием системы </a:t>
            </a:r>
            <a:r>
              <a:rPr lang="en-US" altLang="ru-RU" sz="1200">
                <a:solidFill>
                  <a:srgbClr val="0000CC"/>
                </a:solidFill>
                <a:latin typeface="Arial" charset="0"/>
              </a:rPr>
              <a:t>TiN </a:t>
            </a:r>
            <a:r>
              <a:rPr lang="ru-RU" altLang="ru-RU" sz="1200">
                <a:solidFill>
                  <a:srgbClr val="0000CC"/>
                </a:solidFill>
                <a:latin typeface="Arial" charset="0"/>
              </a:rPr>
              <a:t>толщиной  7 мкм.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CC"/>
                </a:solidFill>
                <a:latin typeface="Arial" charset="0"/>
              </a:rPr>
              <a:t>2. Корпус скважного прибора для телеметрической системы после ионного азотирования в вакууме.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CC"/>
                </a:solidFill>
                <a:latin typeface="Arial" charset="0"/>
              </a:rPr>
              <a:t>3. Детали модуля акустического каротажа МАК-7 (АМК МАГИС)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/>
          </a:p>
        </p:txBody>
      </p:sp>
      <p:pic>
        <p:nvPicPr>
          <p:cNvPr id="21510" name="Picture 12" descr="IMG_3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955675"/>
            <a:ext cx="40576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 descr="Геофиз_корпус3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743325"/>
            <a:ext cx="62880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4" descr="Геофиз_корпус1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514850"/>
            <a:ext cx="22558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5" descr="Геофиз_корпус2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4902200"/>
            <a:ext cx="18843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6" descr="IMG_30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325"/>
            <a:ext cx="40417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 Box 17"/>
          <p:cNvSpPr txBox="1">
            <a:spLocks noChangeArrowheads="1"/>
          </p:cNvSpPr>
          <p:nvPr/>
        </p:nvSpPr>
        <p:spPr bwMode="auto">
          <a:xfrm>
            <a:off x="3781425" y="3209925"/>
            <a:ext cx="295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1</a:t>
            </a:r>
          </a:p>
        </p:txBody>
      </p:sp>
      <p:sp>
        <p:nvSpPr>
          <p:cNvPr id="21516" name="Text Box 18"/>
          <p:cNvSpPr txBox="1">
            <a:spLocks noChangeArrowheads="1"/>
          </p:cNvSpPr>
          <p:nvPr/>
        </p:nvSpPr>
        <p:spPr bwMode="auto">
          <a:xfrm>
            <a:off x="7972425" y="3228975"/>
            <a:ext cx="295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2</a:t>
            </a:r>
          </a:p>
        </p:txBody>
      </p:sp>
      <p:sp>
        <p:nvSpPr>
          <p:cNvPr id="21517" name="Text Box 19"/>
          <p:cNvSpPr txBox="1">
            <a:spLocks noChangeArrowheads="1"/>
          </p:cNvSpPr>
          <p:nvPr/>
        </p:nvSpPr>
        <p:spPr bwMode="auto">
          <a:xfrm>
            <a:off x="6343650" y="5305425"/>
            <a:ext cx="295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736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@Реклама\ЛМЗ ро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749300"/>
            <a:ext cx="358298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C:\Users\VGordeev\Desktop\1353407525_bystrohod-turbi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908425"/>
            <a:ext cx="3582987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C:\ЛМЗ\31975ef4b0d2e52f5e8351d894cbca08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793750"/>
            <a:ext cx="3862387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15"/>
          <p:cNvSpPr>
            <a:spLocks noChangeArrowheads="1"/>
          </p:cNvSpPr>
          <p:nvPr/>
        </p:nvSpPr>
        <p:spPr bwMode="auto">
          <a:xfrm>
            <a:off x="0" y="0"/>
            <a:ext cx="6692900" cy="635000"/>
          </a:xfrm>
          <a:prstGeom prst="rect">
            <a:avLst/>
          </a:prstGeom>
          <a:gradFill rotWithShape="0">
            <a:gsLst>
              <a:gs pos="0">
                <a:srgbClr val="B1C0EB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25606" name="Rectangle 14"/>
          <p:cNvSpPr>
            <a:spLocks noChangeArrowheads="1"/>
          </p:cNvSpPr>
          <p:nvPr/>
        </p:nvSpPr>
        <p:spPr bwMode="auto">
          <a:xfrm>
            <a:off x="0" y="0"/>
            <a:ext cx="8286750" cy="635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3399"/>
                </a:solidFill>
              </a:rPr>
              <a:t>УПРОЧНЕНИЕ ЛОПАТОК ТУРБИН ТЕПЛОВЫХ И АТОМНЫХ СТАНЦИЙ</a:t>
            </a:r>
          </a:p>
        </p:txBody>
      </p:sp>
      <p:sp>
        <p:nvSpPr>
          <p:cNvPr id="25611" name="TextBox 1"/>
          <p:cNvSpPr txBox="1">
            <a:spLocks noChangeArrowheads="1"/>
          </p:cNvSpPr>
          <p:nvPr/>
        </p:nvSpPr>
        <p:spPr bwMode="auto">
          <a:xfrm>
            <a:off x="500063" y="3413125"/>
            <a:ext cx="3081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i="1">
                <a:latin typeface="Arial" charset="0"/>
              </a:rPr>
              <a:t>Ротор ЦНД, лопатки из сплава ВТ6 (И.И.+покрытие)</a:t>
            </a:r>
          </a:p>
        </p:txBody>
      </p:sp>
      <p:sp>
        <p:nvSpPr>
          <p:cNvPr id="25612" name="TextBox 2"/>
          <p:cNvSpPr txBox="1">
            <a:spLocks noChangeArrowheads="1"/>
          </p:cNvSpPr>
          <p:nvPr/>
        </p:nvSpPr>
        <p:spPr bwMode="auto">
          <a:xfrm>
            <a:off x="4143375" y="3368675"/>
            <a:ext cx="412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i="1">
                <a:latin typeface="Arial" charset="0"/>
              </a:rPr>
              <a:t>Ротор ЦВД, лопатки из стали 20Х13, 15Х11МФ (ЭПП+И.И.покрытие)</a:t>
            </a:r>
          </a:p>
        </p:txBody>
      </p:sp>
      <p:pic>
        <p:nvPicPr>
          <p:cNvPr id="25613" name="Picture 2" descr="C:\!!Рабочие папки\Лопатка ЛМЗ\Фото ЛМЗ на выставку\DSC_0048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3908425"/>
            <a:ext cx="377348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Box 4"/>
          <p:cNvSpPr txBox="1">
            <a:spLocks noChangeArrowheads="1"/>
          </p:cNvSpPr>
          <p:nvPr/>
        </p:nvSpPr>
        <p:spPr bwMode="auto">
          <a:xfrm>
            <a:off x="249238" y="6435725"/>
            <a:ext cx="3724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i="1">
                <a:latin typeface="Arial" charset="0"/>
              </a:rPr>
              <a:t>Ротор турбины в сборе Новоронежская АЭС</a:t>
            </a:r>
          </a:p>
        </p:txBody>
      </p:sp>
    </p:spTree>
    <p:extLst>
      <p:ext uri="{BB962C8B-B14F-4D97-AF65-F5344CB8AC3E}">
        <p14:creationId xmlns:p14="http://schemas.microsoft.com/office/powerpoint/2010/main" val="24076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6692900" cy="755650"/>
          </a:xfrm>
          <a:prstGeom prst="rect">
            <a:avLst/>
          </a:prstGeom>
          <a:gradFill rotWithShape="0">
            <a:gsLst>
              <a:gs pos="0">
                <a:srgbClr val="B1C0EB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133350"/>
            <a:ext cx="82867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3399"/>
                </a:solidFill>
                <a:cs typeface="+mn-cs"/>
              </a:rPr>
              <a:t>УПРОЧНЕНИЕ ДЕТАЛЕЙ ГАЗОПЕРЕКАЧИВАЮЩЕГО АГРЕГАТА</a:t>
            </a:r>
            <a:r>
              <a:rPr lang="en-US" sz="1800" b="1" dirty="0">
                <a:solidFill>
                  <a:srgbClr val="003399"/>
                </a:solidFill>
                <a:cs typeface="+mn-cs"/>
              </a:rPr>
              <a:t> </a:t>
            </a:r>
            <a:r>
              <a:rPr lang="ru-RU" sz="1800" b="1" dirty="0">
                <a:solidFill>
                  <a:srgbClr val="003399"/>
                </a:solidFill>
                <a:cs typeface="+mn-cs"/>
              </a:rPr>
              <a:t>НА БАЗЕ ИЗДЕЛИЯ АЛ31СТ (ОАО «УМПО»)</a:t>
            </a:r>
          </a:p>
        </p:txBody>
      </p:sp>
      <p:pic>
        <p:nvPicPr>
          <p:cNvPr id="27653" name="Picture 10" descr="DSC02327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49350"/>
            <a:ext cx="26336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 descr="DSC02328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222375"/>
            <a:ext cx="21018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0" y="3273425"/>
            <a:ext cx="8286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3399"/>
                </a:solidFill>
              </a:rPr>
              <a:t>ГПА АЛ31СТ производства ОАО «УМПО», г. Уфа</a:t>
            </a:r>
          </a:p>
        </p:txBody>
      </p:sp>
      <p:pic>
        <p:nvPicPr>
          <p:cNvPr id="27656" name="Picture 13" descr="Движок3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3835400"/>
            <a:ext cx="34940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15"/>
          <p:cNvSpPr>
            <a:spLocks noChangeArrowheads="1"/>
          </p:cNvSpPr>
          <p:nvPr/>
        </p:nvSpPr>
        <p:spPr bwMode="auto">
          <a:xfrm>
            <a:off x="0" y="809625"/>
            <a:ext cx="826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3399"/>
                </a:solidFill>
              </a:rPr>
              <a:t>Стойки и сегменты направляющего аппарата ГПА АЛ-31СТ</a:t>
            </a:r>
          </a:p>
        </p:txBody>
      </p:sp>
      <p:sp>
        <p:nvSpPr>
          <p:cNvPr id="27658" name="Rectangle 16"/>
          <p:cNvSpPr>
            <a:spLocks noChangeArrowheads="1"/>
          </p:cNvSpPr>
          <p:nvPr/>
        </p:nvSpPr>
        <p:spPr bwMode="auto">
          <a:xfrm>
            <a:off x="0" y="2816225"/>
            <a:ext cx="826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2"/>
                </a:solidFill>
              </a:rPr>
              <a:t>Электролитно-плазменное полирование (ЭПП) + ионная имплантация +  нанесение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2"/>
                </a:solidFill>
              </a:rPr>
              <a:t>защитного</a:t>
            </a:r>
            <a:r>
              <a:rPr lang="ru-RU" altLang="ru-RU" sz="1400"/>
              <a:t> наноструктурированного </a:t>
            </a:r>
            <a:r>
              <a:rPr lang="ru-RU" altLang="ru-RU" sz="1400">
                <a:solidFill>
                  <a:schemeClr val="tx2"/>
                </a:solidFill>
              </a:rPr>
              <a:t>многослойного покрытия </a:t>
            </a:r>
            <a:r>
              <a:rPr lang="en-US" altLang="ru-RU" sz="1400">
                <a:solidFill>
                  <a:schemeClr val="tx2"/>
                </a:solidFill>
              </a:rPr>
              <a:t>Ti</a:t>
            </a:r>
            <a:r>
              <a:rPr lang="ru-RU" altLang="ru-RU" sz="1400">
                <a:solidFill>
                  <a:schemeClr val="tx2"/>
                </a:solidFill>
              </a:rPr>
              <a:t>-</a:t>
            </a:r>
            <a:r>
              <a:rPr lang="en-US" altLang="ru-RU" sz="1400">
                <a:solidFill>
                  <a:schemeClr val="tx2"/>
                </a:solidFill>
              </a:rPr>
              <a:t>TiN</a:t>
            </a:r>
            <a:endParaRPr lang="ru-RU" altLang="ru-RU" sz="1400">
              <a:solidFill>
                <a:schemeClr val="tx2"/>
              </a:solidFill>
            </a:endParaRPr>
          </a:p>
        </p:txBody>
      </p:sp>
      <p:pic>
        <p:nvPicPr>
          <p:cNvPr id="27660" name="Picture 18" descr="D:\Измайлова\Золотые лопатки на роторе КНД для АЛ-31СТ, ц. 24, 03.09.2010\Золотые лопатки 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b="11020"/>
          <a:stretch>
            <a:fillRect/>
          </a:stretch>
        </p:blipFill>
        <p:spPr bwMode="auto">
          <a:xfrm>
            <a:off x="4533900" y="3810000"/>
            <a:ext cx="2959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69"/>
          <a:stretch>
            <a:fillRect/>
          </a:stretch>
        </p:blipFill>
        <p:spPr bwMode="auto">
          <a:xfrm>
            <a:off x="5969000" y="1117600"/>
            <a:ext cx="15144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2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868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216" cy="296"/>
            </a:xfrm>
            <a:prstGeom prst="rect">
              <a:avLst/>
            </a:prstGeom>
            <a:gradFill rotWithShape="0">
              <a:gsLst>
                <a:gs pos="0">
                  <a:srgbClr val="B1C0EB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8687" name="Line 8"/>
            <p:cNvSpPr>
              <a:spLocks noChangeShapeType="1"/>
            </p:cNvSpPr>
            <p:nvPr/>
          </p:nvSpPr>
          <p:spPr bwMode="auto">
            <a:xfrm>
              <a:off x="0" y="4320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82867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rgbClr val="003399"/>
                </a:solidFill>
                <a:cs typeface="+mn-cs"/>
              </a:rPr>
              <a:t>РОТОР КОМПРЕССОРА ГАЗОВОЙ ТУРБИНЫ ГТК-10-4 В СБОРЕ</a:t>
            </a:r>
          </a:p>
        </p:txBody>
      </p:sp>
      <p:pic>
        <p:nvPicPr>
          <p:cNvPr id="28676" name="Picture 11" descr="Изображение 002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625600"/>
            <a:ext cx="4808537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0" y="746125"/>
            <a:ext cx="81962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3399"/>
                </a:solidFill>
                <a:latin typeface="Arial" charset="0"/>
              </a:rPr>
              <a:t>Ротор компрессора ГТК 10-4 в сборе, эксплуатирующийся на КС «Надымская» </a:t>
            </a:r>
            <a:br>
              <a:rPr lang="ru-RU" altLang="ru-RU" sz="1200" b="1">
                <a:solidFill>
                  <a:srgbClr val="003399"/>
                </a:solidFill>
                <a:latin typeface="Arial" charset="0"/>
              </a:rPr>
            </a:br>
            <a:r>
              <a:rPr lang="ru-RU" altLang="ru-RU" sz="1200" b="1">
                <a:solidFill>
                  <a:srgbClr val="003399"/>
                </a:solidFill>
                <a:latin typeface="Arial" charset="0"/>
              </a:rPr>
              <a:t>ООО «Тюментрансгаз» ОАО «Газпром»</a:t>
            </a:r>
            <a:br>
              <a:rPr lang="ru-RU" altLang="ru-RU" sz="1200" b="1">
                <a:solidFill>
                  <a:srgbClr val="003399"/>
                </a:solidFill>
                <a:latin typeface="Arial" charset="0"/>
              </a:rPr>
            </a:br>
            <a:r>
              <a:rPr lang="ru-RU" altLang="ru-RU" sz="1200">
                <a:solidFill>
                  <a:srgbClr val="003399"/>
                </a:solidFill>
                <a:latin typeface="Arial" charset="0"/>
              </a:rPr>
              <a:t> (наработка на октябрь 2010 г. составила 29 326 часов)</a:t>
            </a:r>
          </a:p>
        </p:txBody>
      </p:sp>
      <p:sp>
        <p:nvSpPr>
          <p:cNvPr id="28678" name="Rectangle 14"/>
          <p:cNvSpPr>
            <a:spLocks noChangeArrowheads="1"/>
          </p:cNvSpPr>
          <p:nvPr/>
        </p:nvSpPr>
        <p:spPr bwMode="auto">
          <a:xfrm>
            <a:off x="4300538" y="5400675"/>
            <a:ext cx="37258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3399"/>
                </a:solidFill>
                <a:latin typeface="Arial" charset="0"/>
              </a:rPr>
              <a:t>Достигается повышение:</a:t>
            </a:r>
            <a:br>
              <a:rPr lang="ru-RU" altLang="ru-RU" sz="1200" b="1">
                <a:solidFill>
                  <a:srgbClr val="003399"/>
                </a:solidFill>
                <a:latin typeface="Arial" charset="0"/>
              </a:rPr>
            </a:br>
            <a:r>
              <a:rPr lang="ru-RU" altLang="ru-RU" sz="1200">
                <a:latin typeface="Arial" charset="0"/>
              </a:rPr>
              <a:t>- повышение предела выносливости на 15-33 %; </a:t>
            </a:r>
            <a:br>
              <a:rPr lang="ru-RU" altLang="ru-RU" sz="1200">
                <a:latin typeface="Arial" charset="0"/>
              </a:rPr>
            </a:br>
            <a:r>
              <a:rPr lang="ru-RU" altLang="ru-RU" sz="1200">
                <a:latin typeface="Arial" charset="0"/>
              </a:rPr>
              <a:t>- стойкости против абразивной эрозии в 3,0 раза; </a:t>
            </a:r>
            <a:br>
              <a:rPr lang="ru-RU" altLang="ru-RU" sz="1200">
                <a:latin typeface="Arial" charset="0"/>
              </a:rPr>
            </a:br>
            <a:r>
              <a:rPr lang="en-US" altLang="ru-RU" sz="1200">
                <a:latin typeface="Arial" charset="0"/>
              </a:rPr>
              <a:t>-</a:t>
            </a:r>
            <a:r>
              <a:rPr lang="ru-RU" altLang="ru-RU" sz="1200">
                <a:latin typeface="Arial" charset="0"/>
              </a:rPr>
              <a:t> фреттинг-стойкости в 2-3 раза;</a:t>
            </a:r>
            <a:br>
              <a:rPr lang="ru-RU" altLang="ru-RU" sz="1200">
                <a:latin typeface="Arial" charset="0"/>
              </a:rPr>
            </a:br>
            <a:r>
              <a:rPr lang="ru-RU" altLang="ru-RU" sz="1200">
                <a:latin typeface="Arial" charset="0"/>
              </a:rPr>
              <a:t>- чистоты поверхности на два класса до 0,02 </a:t>
            </a:r>
            <a:r>
              <a:rPr lang="en-US" altLang="ru-RU" sz="1200">
                <a:latin typeface="Arial" charset="0"/>
              </a:rPr>
              <a:t>Ra</a:t>
            </a:r>
            <a:endParaRPr lang="ru-RU" altLang="ru-RU" sz="1200">
              <a:latin typeface="Arial" charset="0"/>
            </a:endParaRPr>
          </a:p>
        </p:txBody>
      </p:sp>
      <p:sp>
        <p:nvSpPr>
          <p:cNvPr id="28679" name="Rectangle 16"/>
          <p:cNvSpPr>
            <a:spLocks noChangeArrowheads="1"/>
          </p:cNvSpPr>
          <p:nvPr/>
        </p:nvSpPr>
        <p:spPr bwMode="auto">
          <a:xfrm>
            <a:off x="300038" y="5419725"/>
            <a:ext cx="36306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3399"/>
                </a:solidFill>
                <a:latin typeface="Arial" charset="0"/>
              </a:rPr>
              <a:t>Упрочнение рабочих лопаток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3399"/>
                </a:solidFill>
                <a:latin typeface="Arial" charset="0"/>
              </a:rPr>
              <a:t>осевого компрессора 1-10 ст.:</a:t>
            </a:r>
            <a:r>
              <a:rPr lang="ru-RU" altLang="ru-RU" sz="1200">
                <a:solidFill>
                  <a:srgbClr val="003399"/>
                </a:solidFill>
                <a:latin typeface="Arial" charset="0"/>
              </a:rPr>
              <a:t/>
            </a:r>
            <a:br>
              <a:rPr lang="ru-RU" altLang="ru-RU" sz="1200">
                <a:solidFill>
                  <a:srgbClr val="003399"/>
                </a:solidFill>
                <a:latin typeface="Arial" charset="0"/>
              </a:rPr>
            </a:br>
            <a:r>
              <a:rPr lang="ru-RU" altLang="ru-RU" sz="1200" b="1">
                <a:solidFill>
                  <a:srgbClr val="003399"/>
                </a:solidFill>
                <a:latin typeface="Arial" charset="0"/>
              </a:rPr>
              <a:t>1.</a:t>
            </a:r>
            <a:r>
              <a:rPr lang="ru-RU" altLang="ru-RU" sz="1200">
                <a:latin typeface="Arial" charset="0"/>
              </a:rPr>
              <a:t> Электролитно-плазменное полирование (ЭПП)</a:t>
            </a:r>
            <a:br>
              <a:rPr lang="ru-RU" altLang="ru-RU" sz="1200">
                <a:latin typeface="Arial" charset="0"/>
              </a:rPr>
            </a:br>
            <a:r>
              <a:rPr lang="ru-RU" altLang="ru-RU" sz="1200" b="1">
                <a:solidFill>
                  <a:srgbClr val="003399"/>
                </a:solidFill>
                <a:latin typeface="Arial" charset="0"/>
              </a:rPr>
              <a:t>2.</a:t>
            </a:r>
            <a:r>
              <a:rPr lang="ru-RU" altLang="ru-RU" sz="1200">
                <a:latin typeface="Arial" charset="0"/>
              </a:rPr>
              <a:t> Ионная имплантация (ионное легирование)</a:t>
            </a:r>
            <a:br>
              <a:rPr lang="ru-RU" altLang="ru-RU" sz="1200">
                <a:latin typeface="Arial" charset="0"/>
              </a:rPr>
            </a:br>
            <a:r>
              <a:rPr lang="ru-RU" altLang="ru-RU" sz="1200" b="1">
                <a:solidFill>
                  <a:srgbClr val="003399"/>
                </a:solidFill>
                <a:latin typeface="Arial" charset="0"/>
              </a:rPr>
              <a:t>3.</a:t>
            </a:r>
            <a:r>
              <a:rPr lang="ru-RU" altLang="ru-RU" sz="1200">
                <a:latin typeface="Arial" charset="0"/>
              </a:rPr>
              <a:t> Нанесение защитного многослойного вакуумно-</a:t>
            </a:r>
            <a:br>
              <a:rPr lang="ru-RU" altLang="ru-RU" sz="1200">
                <a:latin typeface="Arial" charset="0"/>
              </a:rPr>
            </a:br>
            <a:r>
              <a:rPr lang="ru-RU" altLang="ru-RU" sz="1200">
                <a:latin typeface="Arial" charset="0"/>
              </a:rPr>
              <a:t>    плазменного покрытия системы</a:t>
            </a:r>
            <a:r>
              <a:rPr lang="en-US" altLang="ru-RU" sz="1200">
                <a:latin typeface="Arial" charset="0"/>
              </a:rPr>
              <a:t> Ti-TiN</a:t>
            </a:r>
            <a:endParaRPr lang="ru-RU" altLang="ru-RU" sz="1200">
              <a:latin typeface="Arial" charset="0"/>
            </a:endParaRPr>
          </a:p>
        </p:txBody>
      </p:sp>
      <p:pic>
        <p:nvPicPr>
          <p:cNvPr id="28680" name="Picture 17" descr="D:\Надым-ремонт лопаток\@@Лопатка-Рамазанов\IMG_0137.JP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1533525"/>
            <a:ext cx="2649537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"/>
          <p:cNvSpPr>
            <a:spLocks noChangeArrowheads="1"/>
          </p:cNvSpPr>
          <p:nvPr/>
        </p:nvSpPr>
        <p:spPr bwMode="auto">
          <a:xfrm>
            <a:off x="0" y="0"/>
            <a:ext cx="6692900" cy="984250"/>
          </a:xfrm>
          <a:prstGeom prst="rect">
            <a:avLst/>
          </a:prstGeom>
          <a:gradFill rotWithShape="0">
            <a:gsLst>
              <a:gs pos="0">
                <a:srgbClr val="B1C0EB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0"/>
            <a:ext cx="8027988" cy="912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 Cyr" pitchFamily="18" charset="0"/>
              </a:rPr>
              <a:t>ПОРОШКОВЫЕ ПРИРАБАТЫВАЕМЫЕ МАТЕРИАЛЫ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 Cyr" pitchFamily="18" charset="0"/>
              </a:rPr>
              <a:t>ДЛЯ УПЛОТНЕНИЙ ПАРОВЫХ ТУРБИН   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869" name="Text Box 793"/>
          <p:cNvSpPr txBox="1">
            <a:spLocks noChangeArrowheads="1"/>
          </p:cNvSpPr>
          <p:nvPr/>
        </p:nvSpPr>
        <p:spPr bwMode="auto">
          <a:xfrm>
            <a:off x="82550" y="912813"/>
            <a:ext cx="3708400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/>
              <a:t>      </a:t>
            </a:r>
            <a:r>
              <a:rPr lang="ru-RU" altLang="ru-RU" sz="1200"/>
              <a:t>Обеспечить надежность и безопасность работы ротора паровых турбин сможет новый металлокерамический прирабатываемый материал «</a:t>
            </a:r>
            <a:r>
              <a:rPr lang="ru-RU" altLang="ru-RU" sz="1200" b="1"/>
              <a:t>УТ-100</a:t>
            </a:r>
            <a:r>
              <a:rPr lang="ru-RU" altLang="ru-RU" sz="1200"/>
              <a:t>», и конструкция уплотняющего элемента из разработанного порошкового материала.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/>
              <a:t>     </a:t>
            </a:r>
            <a:r>
              <a:rPr lang="ru-RU" altLang="ru-RU" sz="1200"/>
              <a:t>Материал обладает высокой прочностью </a:t>
            </a:r>
            <a:r>
              <a:rPr lang="ru-RU" altLang="ru-RU" sz="1200" u="sng"/>
              <a:t>не менее 50 МПа при </a:t>
            </a:r>
            <a:r>
              <a:rPr lang="en-US" altLang="ru-RU" sz="1200" u="sng"/>
              <a:t>t</a:t>
            </a:r>
            <a:r>
              <a:rPr lang="ru-RU" altLang="ru-RU" sz="1200" u="sng"/>
              <a:t>=580</a:t>
            </a:r>
            <a:r>
              <a:rPr lang="ru-RU" altLang="ru-RU" sz="1200" u="sng" baseline="30000"/>
              <a:t>о</a:t>
            </a:r>
            <a:r>
              <a:rPr lang="ru-RU" altLang="ru-RU" sz="1200" u="sng"/>
              <a:t>С</a:t>
            </a:r>
            <a:r>
              <a:rPr lang="ru-RU" altLang="ru-RU" sz="1200"/>
              <a:t>,  коррозионной стойкостью, точной механической обрабатываемостью. Уплотнения из материала «</a:t>
            </a:r>
            <a:r>
              <a:rPr lang="ru-RU" altLang="ru-RU" sz="1200" b="1"/>
              <a:t>УТ-100</a:t>
            </a:r>
            <a:r>
              <a:rPr lang="ru-RU" altLang="ru-RU" sz="1200"/>
              <a:t>» могут быть изготовлены «в размер», и в последующем  установлены в пазы обоймы турбин (взамен уплотнений из материала «Х6») без дополнительной модернизации обоймы. Форма и конструкция лабиринтного профиля (усов уплотнений) может быть различной.</a:t>
            </a:r>
          </a:p>
        </p:txBody>
      </p:sp>
      <p:sp>
        <p:nvSpPr>
          <p:cNvPr id="36870" name="Text Box 728"/>
          <p:cNvSpPr txBox="1">
            <a:spLocks noChangeArrowheads="1"/>
          </p:cNvSpPr>
          <p:nvPr/>
        </p:nvSpPr>
        <p:spPr bwMode="auto">
          <a:xfrm>
            <a:off x="3889375" y="1127125"/>
            <a:ext cx="4138613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          Металлический порошок в сочетании с легирующими добавками и твердыми смазками образует структуру, которая обеспечивает будущим уплотнениям «срабатываемые» свойства и требуемую прочность</a:t>
            </a:r>
          </a:p>
        </p:txBody>
      </p:sp>
      <p:pic>
        <p:nvPicPr>
          <p:cNvPr id="36871" name="Picture 732" descr="Boron-nitride-(hexagonal)-side-3D-b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2270125"/>
            <a:ext cx="9350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733" descr="модель зерна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220913"/>
            <a:ext cx="6953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741" descr="ANd9GcRmazDA3GApnyCityOA1VqlauqWxECPXZunK9t4aou-3ZoWrPM&amp;t=1&amp;usg=__7azLUfuF10cCNKN12_8sxWxFvNU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2270125"/>
            <a:ext cx="2619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743" descr="ANd9GcTdodCLnBzEguJhg_9afNbYAuhD80BmqbAzcBB2IapYKwhkcp4&amp;t=1&amp;usg=__NglIMulll-kvNEXSIUPA178EcsU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2270125"/>
            <a:ext cx="2571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745" descr="ANd9GcT7lUM73T-gpLI2U7zjRsBUY-6uSchsinqWpDoW2CMOgFdnCn4&amp;t=1&amp;usg=__2FxNoQvOTWNCMLtqwWWEQDwr7rc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2617788"/>
            <a:ext cx="2571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749" descr="Metal-Germanium-Powd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968625"/>
            <a:ext cx="14382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Text Box 750"/>
          <p:cNvSpPr txBox="1">
            <a:spLocks noChangeArrowheads="1"/>
          </p:cNvSpPr>
          <p:nvPr/>
        </p:nvSpPr>
        <p:spPr bwMode="auto">
          <a:xfrm>
            <a:off x="4071938" y="2889250"/>
            <a:ext cx="15827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порошок на основе железа</a:t>
            </a:r>
          </a:p>
        </p:txBody>
      </p:sp>
      <p:sp>
        <p:nvSpPr>
          <p:cNvPr id="36878" name="Text Box 751"/>
          <p:cNvSpPr txBox="1">
            <a:spLocks noChangeArrowheads="1"/>
          </p:cNvSpPr>
          <p:nvPr/>
        </p:nvSpPr>
        <p:spPr bwMode="auto">
          <a:xfrm>
            <a:off x="5511800" y="2295525"/>
            <a:ext cx="2857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+</a:t>
            </a:r>
          </a:p>
        </p:txBody>
      </p:sp>
      <p:sp>
        <p:nvSpPr>
          <p:cNvPr id="36879" name="Text Box 752"/>
          <p:cNvSpPr txBox="1">
            <a:spLocks noChangeArrowheads="1"/>
          </p:cNvSpPr>
          <p:nvPr/>
        </p:nvSpPr>
        <p:spPr bwMode="auto">
          <a:xfrm>
            <a:off x="6831013" y="2295525"/>
            <a:ext cx="2857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+</a:t>
            </a:r>
          </a:p>
        </p:txBody>
      </p:sp>
      <p:sp>
        <p:nvSpPr>
          <p:cNvPr id="36880" name="Text Box 753"/>
          <p:cNvSpPr txBox="1">
            <a:spLocks noChangeArrowheads="1"/>
          </p:cNvSpPr>
          <p:nvPr/>
        </p:nvSpPr>
        <p:spPr bwMode="auto">
          <a:xfrm>
            <a:off x="5678488" y="2674938"/>
            <a:ext cx="11255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твердые смазки</a:t>
            </a:r>
          </a:p>
        </p:txBody>
      </p:sp>
      <p:pic>
        <p:nvPicPr>
          <p:cNvPr id="36881" name="Picture 755" descr="bor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2617788"/>
            <a:ext cx="2635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Text Box 757"/>
          <p:cNvSpPr txBox="1">
            <a:spLocks noChangeArrowheads="1"/>
          </p:cNvSpPr>
          <p:nvPr/>
        </p:nvSpPr>
        <p:spPr bwMode="auto">
          <a:xfrm>
            <a:off x="6645275" y="2936875"/>
            <a:ext cx="15573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легирующие элементы</a:t>
            </a:r>
          </a:p>
        </p:txBody>
      </p:sp>
      <p:pic>
        <p:nvPicPr>
          <p:cNvPr id="36883" name="Picture 759" descr="cellulos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1958975"/>
            <a:ext cx="9588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Line 760"/>
          <p:cNvSpPr>
            <a:spLocks noChangeShapeType="1"/>
          </p:cNvSpPr>
          <p:nvPr/>
        </p:nvSpPr>
        <p:spPr bwMode="auto">
          <a:xfrm>
            <a:off x="5230813" y="3170238"/>
            <a:ext cx="382587" cy="2730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5" name="Line 761"/>
          <p:cNvSpPr>
            <a:spLocks noChangeShapeType="1"/>
          </p:cNvSpPr>
          <p:nvPr/>
        </p:nvSpPr>
        <p:spPr bwMode="auto">
          <a:xfrm rot="19980000" flipH="1">
            <a:off x="6831013" y="3349625"/>
            <a:ext cx="468312" cy="71438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6" name="Line 762"/>
          <p:cNvSpPr>
            <a:spLocks noChangeShapeType="1"/>
          </p:cNvSpPr>
          <p:nvPr/>
        </p:nvSpPr>
        <p:spPr bwMode="auto">
          <a:xfrm flipV="1">
            <a:off x="6280150" y="3043238"/>
            <a:ext cx="0" cy="22383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7" name="Line 763"/>
          <p:cNvSpPr>
            <a:spLocks noChangeShapeType="1"/>
          </p:cNvSpPr>
          <p:nvPr/>
        </p:nvSpPr>
        <p:spPr bwMode="auto">
          <a:xfrm>
            <a:off x="6207125" y="4533900"/>
            <a:ext cx="0" cy="273050"/>
          </a:xfrm>
          <a:prstGeom prst="line">
            <a:avLst/>
          </a:prstGeom>
          <a:noFill/>
          <a:ln w="1270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6888" name="Object 767"/>
          <p:cNvGraphicFramePr>
            <a:graphicFrameLocks noChangeAspect="1"/>
          </p:cNvGraphicFramePr>
          <p:nvPr/>
        </p:nvGraphicFramePr>
        <p:xfrm>
          <a:off x="6423025" y="4554538"/>
          <a:ext cx="8175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11" imgW="3809524" imgH="4342857" progId="Photoshop.Image.9">
                  <p:embed/>
                </p:oleObj>
              </mc:Choice>
              <mc:Fallback>
                <p:oleObj name="Image" r:id="rId11" imgW="3809524" imgH="4342857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4554538"/>
                        <a:ext cx="817563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9" name="Object 768"/>
          <p:cNvGraphicFramePr>
            <a:graphicFrameLocks noChangeAspect="1"/>
          </p:cNvGraphicFramePr>
          <p:nvPr/>
        </p:nvGraphicFramePr>
        <p:xfrm>
          <a:off x="4964113" y="4430713"/>
          <a:ext cx="100806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13" imgW="3809524" imgH="4342857" progId="Photoshop.Image.9">
                  <p:embed/>
                </p:oleObj>
              </mc:Choice>
              <mc:Fallback>
                <p:oleObj name="Image" r:id="rId13" imgW="3809524" imgH="4342857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4430713"/>
                        <a:ext cx="100806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0" name="Line 769"/>
          <p:cNvSpPr>
            <a:spLocks noChangeShapeType="1"/>
          </p:cNvSpPr>
          <p:nvPr/>
        </p:nvSpPr>
        <p:spPr bwMode="auto">
          <a:xfrm flipV="1">
            <a:off x="5487988" y="4629150"/>
            <a:ext cx="0" cy="2984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91" name="Text Box 770"/>
          <p:cNvSpPr txBox="1">
            <a:spLocks noChangeArrowheads="1"/>
          </p:cNvSpPr>
          <p:nvPr/>
        </p:nvSpPr>
        <p:spPr bwMode="auto">
          <a:xfrm>
            <a:off x="6088063" y="4964113"/>
            <a:ext cx="2873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/>
              <a:t>+</a:t>
            </a:r>
          </a:p>
        </p:txBody>
      </p:sp>
      <p:sp>
        <p:nvSpPr>
          <p:cNvPr id="36892" name="Text Box 771"/>
          <p:cNvSpPr txBox="1">
            <a:spLocks noChangeArrowheads="1"/>
          </p:cNvSpPr>
          <p:nvPr/>
        </p:nvSpPr>
        <p:spPr bwMode="auto">
          <a:xfrm>
            <a:off x="5613400" y="4233863"/>
            <a:ext cx="11525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исходная шихта</a:t>
            </a:r>
          </a:p>
        </p:txBody>
      </p:sp>
      <p:sp>
        <p:nvSpPr>
          <p:cNvPr id="36893" name="Text Box 772"/>
          <p:cNvSpPr txBox="1">
            <a:spLocks noChangeArrowheads="1"/>
          </p:cNvSpPr>
          <p:nvPr/>
        </p:nvSpPr>
        <p:spPr bwMode="auto">
          <a:xfrm>
            <a:off x="4992688" y="5570538"/>
            <a:ext cx="93186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прессование</a:t>
            </a:r>
          </a:p>
        </p:txBody>
      </p:sp>
      <p:sp>
        <p:nvSpPr>
          <p:cNvPr id="36894" name="Text Box 773"/>
          <p:cNvSpPr txBox="1">
            <a:spLocks noChangeArrowheads="1"/>
          </p:cNvSpPr>
          <p:nvPr/>
        </p:nvSpPr>
        <p:spPr bwMode="auto">
          <a:xfrm>
            <a:off x="6370638" y="5546725"/>
            <a:ext cx="7302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спекание</a:t>
            </a:r>
          </a:p>
        </p:txBody>
      </p:sp>
      <p:sp>
        <p:nvSpPr>
          <p:cNvPr id="36895" name="Text Box 790"/>
          <p:cNvSpPr txBox="1">
            <a:spLocks noChangeArrowheads="1"/>
          </p:cNvSpPr>
          <p:nvPr/>
        </p:nvSpPr>
        <p:spPr bwMode="auto">
          <a:xfrm>
            <a:off x="6759575" y="4338638"/>
            <a:ext cx="2698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CC0000"/>
                </a:solidFill>
              </a:rPr>
              <a:t>T</a:t>
            </a:r>
            <a:endParaRPr lang="ru-RU" altLang="ru-RU" sz="2400" b="1">
              <a:solidFill>
                <a:srgbClr val="CC0000"/>
              </a:solidFill>
            </a:endParaRPr>
          </a:p>
        </p:txBody>
      </p:sp>
      <p:graphicFrame>
        <p:nvGraphicFramePr>
          <p:cNvPr id="36896" name="Объект 57"/>
          <p:cNvGraphicFramePr>
            <a:graphicFrameLocks noChangeAspect="1"/>
          </p:cNvGraphicFramePr>
          <p:nvPr/>
        </p:nvGraphicFramePr>
        <p:xfrm>
          <a:off x="1163638" y="4964113"/>
          <a:ext cx="23256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15" imgW="4063779" imgH="1838600" progId="Photoshop.Image.9">
                  <p:embed/>
                </p:oleObj>
              </mc:Choice>
              <mc:Fallback>
                <p:oleObj name="Image" r:id="rId15" imgW="4063779" imgH="1838600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4964113"/>
                        <a:ext cx="232568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97" name="Picture 774" descr="железка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4029075"/>
            <a:ext cx="9429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8" name="Picture 726" descr="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3954463"/>
            <a:ext cx="8810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9" name="Text Box 775"/>
          <p:cNvSpPr txBox="1">
            <a:spLocks noChangeArrowheads="1"/>
          </p:cNvSpPr>
          <p:nvPr/>
        </p:nvSpPr>
        <p:spPr bwMode="auto">
          <a:xfrm rot="10800000" flipV="1">
            <a:off x="1398588" y="3940175"/>
            <a:ext cx="185578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Уплотнения из материала «УТ-100» могут быть различной конструкции </a:t>
            </a:r>
          </a:p>
        </p:txBody>
      </p:sp>
    </p:spTree>
    <p:extLst>
      <p:ext uri="{BB962C8B-B14F-4D97-AF65-F5344CB8AC3E}">
        <p14:creationId xmlns:p14="http://schemas.microsoft.com/office/powerpoint/2010/main" val="29235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6"/>
          <p:cNvSpPr>
            <a:spLocks noChangeArrowheads="1"/>
          </p:cNvSpPr>
          <p:nvPr/>
        </p:nvSpPr>
        <p:spPr bwMode="auto">
          <a:xfrm>
            <a:off x="0" y="0"/>
            <a:ext cx="6692900" cy="984250"/>
          </a:xfrm>
          <a:prstGeom prst="rect">
            <a:avLst/>
          </a:prstGeom>
          <a:gradFill rotWithShape="0">
            <a:gsLst>
              <a:gs pos="0">
                <a:srgbClr val="B1C0EB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0"/>
            <a:ext cx="8027988" cy="912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 Cyr" pitchFamily="18" charset="0"/>
              </a:rPr>
              <a:t>ПОРОШКОВЫЕ ПРИРАБАТЫВАЕМЫЕ МАТЕРИАЛЫ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 Cyr" pitchFamily="18" charset="0"/>
              </a:rPr>
              <a:t>ДЛЯ УПЛОТНЕНИЙ ПАРОВЫХ ТУРБИН   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7893" name="Picture 779" descr="врезание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025525"/>
            <a:ext cx="2336800" cy="23352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Line 781"/>
          <p:cNvSpPr>
            <a:spLocks noChangeShapeType="1"/>
          </p:cNvSpPr>
          <p:nvPr/>
        </p:nvSpPr>
        <p:spPr bwMode="auto">
          <a:xfrm>
            <a:off x="3605213" y="2192338"/>
            <a:ext cx="704850" cy="0"/>
          </a:xfrm>
          <a:prstGeom prst="line">
            <a:avLst/>
          </a:prstGeom>
          <a:noFill/>
          <a:ln w="1270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7895" name="Object 782"/>
          <p:cNvGraphicFramePr>
            <a:graphicFrameLocks noChangeAspect="1"/>
          </p:cNvGraphicFramePr>
          <p:nvPr/>
        </p:nvGraphicFramePr>
        <p:xfrm>
          <a:off x="4800600" y="1031875"/>
          <a:ext cx="2786063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4" imgW="9155556" imgH="7326984" progId="Photoshop.Image.9">
                  <p:embed/>
                </p:oleObj>
              </mc:Choice>
              <mc:Fallback>
                <p:oleObj name="Image" r:id="rId4" imgW="9155556" imgH="7326984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031875"/>
                        <a:ext cx="2786063" cy="223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Text Box 784"/>
          <p:cNvSpPr txBox="1">
            <a:spLocks noChangeArrowheads="1"/>
          </p:cNvSpPr>
          <p:nvPr/>
        </p:nvSpPr>
        <p:spPr bwMode="auto">
          <a:xfrm>
            <a:off x="641350" y="3282950"/>
            <a:ext cx="238125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/>
              <a:t>    </a:t>
            </a:r>
            <a:r>
              <a:rPr lang="ru-RU" altLang="ru-RU" sz="1100"/>
              <a:t>При возникновении задевания уплотнения лопаткой, происходит его выкрашивание на величину врезания.</a:t>
            </a:r>
          </a:p>
        </p:txBody>
      </p:sp>
      <p:sp>
        <p:nvSpPr>
          <p:cNvPr id="37897" name="Text Box 786"/>
          <p:cNvSpPr txBox="1">
            <a:spLocks noChangeArrowheads="1"/>
          </p:cNvSpPr>
          <p:nvPr/>
        </p:nvSpPr>
        <p:spPr bwMode="auto">
          <a:xfrm>
            <a:off x="4918075" y="3271838"/>
            <a:ext cx="27130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/>
              <a:t>    </a:t>
            </a:r>
            <a:r>
              <a:rPr lang="ru-RU" altLang="ru-RU" sz="1100"/>
              <a:t>Уплотнения, изготовленные из такого материала надежно работают, не расширяя пазы обоймы от теплового перегрева.</a:t>
            </a:r>
          </a:p>
        </p:txBody>
      </p:sp>
      <p:graphicFrame>
        <p:nvGraphicFramePr>
          <p:cNvPr id="37898" name="Объект 8"/>
          <p:cNvGraphicFramePr>
            <a:graphicFrameLocks noChangeAspect="1"/>
          </p:cNvGraphicFramePr>
          <p:nvPr/>
        </p:nvGraphicFramePr>
        <p:xfrm>
          <a:off x="2324100" y="4195763"/>
          <a:ext cx="3379788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6" imgW="7657143" imgH="4800000" progId="Photoshop.Image.9">
                  <p:embed/>
                </p:oleObj>
              </mc:Choice>
              <mc:Fallback>
                <p:oleObj name="Image" r:id="rId6" imgW="7657143" imgH="4800000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4195763"/>
                        <a:ext cx="3379788" cy="211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0" name="Text Box 785"/>
          <p:cNvSpPr txBox="1">
            <a:spLocks noChangeArrowheads="1"/>
          </p:cNvSpPr>
          <p:nvPr/>
        </p:nvSpPr>
        <p:spPr bwMode="auto">
          <a:xfrm>
            <a:off x="1176338" y="6340475"/>
            <a:ext cx="60674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     Проведенные испытания, имитирующие условия стояночной коррозии показали, что образцы из материала «</a:t>
            </a:r>
            <a:r>
              <a:rPr lang="ru-RU" altLang="ru-RU" sz="1100" b="1"/>
              <a:t>УТ-100</a:t>
            </a:r>
            <a:r>
              <a:rPr lang="ru-RU" altLang="ru-RU" sz="1100"/>
              <a:t>» имеют уровень стойкости, близкий к 12Х18Н10Т, в сравнении с Х6.</a:t>
            </a:r>
          </a:p>
        </p:txBody>
      </p:sp>
    </p:spTree>
    <p:extLst>
      <p:ext uri="{BB962C8B-B14F-4D97-AF65-F5344CB8AC3E}">
        <p14:creationId xmlns:p14="http://schemas.microsoft.com/office/powerpoint/2010/main" val="32109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115888"/>
            <a:ext cx="8796338" cy="461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cs typeface="Times New Roman" pitchFamily="18" charset="0"/>
              </a:rPr>
              <a:t>Лопатки паровых турбин для АЭС</a:t>
            </a:r>
            <a:endParaRPr lang="ru-RU" b="1" dirty="0">
              <a:cs typeface="Arial" pitchFamily="34" charset="0"/>
            </a:endParaRPr>
          </a:p>
        </p:txBody>
      </p:sp>
      <p:pic>
        <p:nvPicPr>
          <p:cNvPr id="542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76363"/>
            <a:ext cx="3700462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1376363"/>
            <a:ext cx="4341812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2"/>
          <p:cNvSpPr txBox="1">
            <a:spLocks noChangeArrowheads="1"/>
          </p:cNvSpPr>
          <p:nvPr/>
        </p:nvSpPr>
        <p:spPr bwMode="auto">
          <a:xfrm>
            <a:off x="387350" y="973138"/>
            <a:ext cx="358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Направляющая облегченного типа</a:t>
            </a:r>
          </a:p>
        </p:txBody>
      </p:sp>
      <p:sp>
        <p:nvSpPr>
          <p:cNvPr id="54278" name="TextBox 4"/>
          <p:cNvSpPr txBox="1">
            <a:spLocks noChangeArrowheads="1"/>
          </p:cNvSpPr>
          <p:nvPr/>
        </p:nvSpPr>
        <p:spPr bwMode="auto">
          <a:xfrm>
            <a:off x="4787900" y="1003300"/>
            <a:ext cx="3524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Рабочая последних ступеней ЦНД</a:t>
            </a:r>
          </a:p>
        </p:txBody>
      </p:sp>
    </p:spTree>
    <p:extLst>
      <p:ext uri="{BB962C8B-B14F-4D97-AF65-F5344CB8AC3E}">
        <p14:creationId xmlns:p14="http://schemas.microsoft.com/office/powerpoint/2010/main" val="23244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423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VGordeev</dc:creator>
  <cp:lastModifiedBy>VGordeev</cp:lastModifiedBy>
  <cp:revision>1</cp:revision>
  <dcterms:created xsi:type="dcterms:W3CDTF">2020-10-14T05:56:20Z</dcterms:created>
  <dcterms:modified xsi:type="dcterms:W3CDTF">2020-10-14T06:01:20Z</dcterms:modified>
</cp:coreProperties>
</file>