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4" r:id="rId2"/>
    <p:sldMasterId id="2147483750" r:id="rId3"/>
    <p:sldMasterId id="2147483757" r:id="rId4"/>
    <p:sldMasterId id="2147483763" r:id="rId5"/>
  </p:sldMasterIdLst>
  <p:notesMasterIdLst>
    <p:notesMasterId r:id="rId30"/>
  </p:notesMasterIdLst>
  <p:sldIdLst>
    <p:sldId id="261" r:id="rId6"/>
    <p:sldId id="262" r:id="rId7"/>
    <p:sldId id="286" r:id="rId8"/>
    <p:sldId id="257" r:id="rId9"/>
    <p:sldId id="263" r:id="rId10"/>
    <p:sldId id="266" r:id="rId11"/>
    <p:sldId id="264" r:id="rId12"/>
    <p:sldId id="267" r:id="rId13"/>
    <p:sldId id="268" r:id="rId14"/>
    <p:sldId id="274" r:id="rId15"/>
    <p:sldId id="275" r:id="rId16"/>
    <p:sldId id="283" r:id="rId17"/>
    <p:sldId id="279" r:id="rId18"/>
    <p:sldId id="287" r:id="rId19"/>
    <p:sldId id="294" r:id="rId20"/>
    <p:sldId id="284" r:id="rId21"/>
    <p:sldId id="289" r:id="rId22"/>
    <p:sldId id="288" r:id="rId23"/>
    <p:sldId id="276" r:id="rId24"/>
    <p:sldId id="290" r:id="rId25"/>
    <p:sldId id="291" r:id="rId26"/>
    <p:sldId id="292" r:id="rId27"/>
    <p:sldId id="293" r:id="rId28"/>
    <p:sldId id="25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412D5"/>
    <a:srgbClr val="FFFFFF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7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B6D0F-8444-6648-95BB-C991FFD6E818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0DFF4-30A0-6641-A1D6-4AD7A687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9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68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08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80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 userDrawn="1"/>
        </p:nvSpPr>
        <p:spPr>
          <a:xfrm rot="10800000">
            <a:off x="764341" y="2162220"/>
            <a:ext cx="9773029" cy="329873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8231"/>
              <a:gd name="connsiteX1" fmla="*/ 0 w 909835"/>
              <a:gd name="connsiteY1" fmla="*/ 594339 h 688231"/>
              <a:gd name="connsiteX2" fmla="*/ 61184 w 909835"/>
              <a:gd name="connsiteY2" fmla="*/ 685911 h 688231"/>
              <a:gd name="connsiteX3" fmla="*/ 847726 w 909835"/>
              <a:gd name="connsiteY3" fmla="*/ 684827 h 688231"/>
              <a:gd name="connsiteX4" fmla="*/ 907257 w 909835"/>
              <a:gd name="connsiteY4" fmla="*/ 577671 h 688231"/>
              <a:gd name="connsiteX5" fmla="*/ 909835 w 909835"/>
              <a:gd name="connsiteY5" fmla="*/ 65702 h 688231"/>
              <a:gd name="connsiteX6" fmla="*/ 828675 w 909835"/>
              <a:gd name="connsiteY6" fmla="*/ 13314 h 688231"/>
              <a:gd name="connsiteX7" fmla="*/ 45244 w 909835"/>
              <a:gd name="connsiteY7" fmla="*/ 275252 h 688231"/>
              <a:gd name="connsiteX8" fmla="*/ 0 w 909835"/>
              <a:gd name="connsiteY8" fmla="*/ 384791 h 68823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45244 w 909835"/>
              <a:gd name="connsiteY7" fmla="*/ 275252 h 685911"/>
              <a:gd name="connsiteX8" fmla="*/ 0 w 909835"/>
              <a:gd name="connsiteY8" fmla="*/ 384791 h 685911"/>
              <a:gd name="connsiteX0" fmla="*/ 1990 w 911825"/>
              <a:gd name="connsiteY0" fmla="*/ 384791 h 685911"/>
              <a:gd name="connsiteX1" fmla="*/ 1990 w 911825"/>
              <a:gd name="connsiteY1" fmla="*/ 594339 h 685911"/>
              <a:gd name="connsiteX2" fmla="*/ 63174 w 911825"/>
              <a:gd name="connsiteY2" fmla="*/ 685911 h 685911"/>
              <a:gd name="connsiteX3" fmla="*/ 849716 w 911825"/>
              <a:gd name="connsiteY3" fmla="*/ 684827 h 685911"/>
              <a:gd name="connsiteX4" fmla="*/ 909247 w 911825"/>
              <a:gd name="connsiteY4" fmla="*/ 577671 h 685911"/>
              <a:gd name="connsiteX5" fmla="*/ 911825 w 911825"/>
              <a:gd name="connsiteY5" fmla="*/ 65702 h 685911"/>
              <a:gd name="connsiteX6" fmla="*/ 830665 w 911825"/>
              <a:gd name="connsiteY6" fmla="*/ 13314 h 685911"/>
              <a:gd name="connsiteX7" fmla="*/ 35396 w 911825"/>
              <a:gd name="connsiteY7" fmla="*/ 282118 h 685911"/>
              <a:gd name="connsiteX8" fmla="*/ 1990 w 911825"/>
              <a:gd name="connsiteY8" fmla="*/ 384791 h 68591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33406 w 909835"/>
              <a:gd name="connsiteY7" fmla="*/ 282118 h 685911"/>
              <a:gd name="connsiteX8" fmla="*/ 0 w 909835"/>
              <a:gd name="connsiteY8" fmla="*/ 384791 h 685911"/>
              <a:gd name="connsiteX0" fmla="*/ 0 w 909835"/>
              <a:gd name="connsiteY0" fmla="*/ 388112 h 689232"/>
              <a:gd name="connsiteX1" fmla="*/ 0 w 909835"/>
              <a:gd name="connsiteY1" fmla="*/ 597660 h 689232"/>
              <a:gd name="connsiteX2" fmla="*/ 61184 w 909835"/>
              <a:gd name="connsiteY2" fmla="*/ 689232 h 689232"/>
              <a:gd name="connsiteX3" fmla="*/ 847726 w 909835"/>
              <a:gd name="connsiteY3" fmla="*/ 688148 h 689232"/>
              <a:gd name="connsiteX4" fmla="*/ 907257 w 909835"/>
              <a:gd name="connsiteY4" fmla="*/ 580992 h 689232"/>
              <a:gd name="connsiteX5" fmla="*/ 909835 w 909835"/>
              <a:gd name="connsiteY5" fmla="*/ 69023 h 689232"/>
              <a:gd name="connsiteX6" fmla="*/ 851612 w 909835"/>
              <a:gd name="connsiteY6" fmla="*/ 11485 h 689232"/>
              <a:gd name="connsiteX7" fmla="*/ 33406 w 909835"/>
              <a:gd name="connsiteY7" fmla="*/ 285439 h 689232"/>
              <a:gd name="connsiteX8" fmla="*/ 0 w 909835"/>
              <a:gd name="connsiteY8" fmla="*/ 388112 h 6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89232">
                <a:moveTo>
                  <a:pt x="0" y="388112"/>
                </a:moveTo>
                <a:lnTo>
                  <a:pt x="0" y="597660"/>
                </a:lnTo>
                <a:cubicBezTo>
                  <a:pt x="314" y="708613"/>
                  <a:pt x="1707" y="683031"/>
                  <a:pt x="61184" y="689232"/>
                </a:cubicBezTo>
                <a:lnTo>
                  <a:pt x="847726" y="688148"/>
                </a:lnTo>
                <a:cubicBezTo>
                  <a:pt x="914024" y="696683"/>
                  <a:pt x="907077" y="646519"/>
                  <a:pt x="907257" y="580992"/>
                </a:cubicBezTo>
                <a:cubicBezTo>
                  <a:pt x="908116" y="410336"/>
                  <a:pt x="908976" y="239679"/>
                  <a:pt x="909835" y="69023"/>
                </a:cubicBezTo>
                <a:cubicBezTo>
                  <a:pt x="909889" y="-19382"/>
                  <a:pt x="896982" y="-2998"/>
                  <a:pt x="851612" y="11485"/>
                </a:cubicBezTo>
                <a:lnTo>
                  <a:pt x="33406" y="285439"/>
                </a:lnTo>
                <a:cubicBezTo>
                  <a:pt x="-5008" y="299234"/>
                  <a:pt x="701" y="316090"/>
                  <a:pt x="0" y="388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 userDrawn="1"/>
        </p:nvSpPr>
        <p:spPr>
          <a:xfrm>
            <a:off x="4730750" y="1217017"/>
            <a:ext cx="6781800" cy="2192335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326">
                <a:moveTo>
                  <a:pt x="0" y="384791"/>
                </a:moveTo>
                <a:lnTo>
                  <a:pt x="0" y="594339"/>
                </a:lnTo>
                <a:cubicBezTo>
                  <a:pt x="314" y="705292"/>
                  <a:pt x="53182" y="691972"/>
                  <a:pt x="111919" y="689590"/>
                </a:cubicBezTo>
                <a:lnTo>
                  <a:pt x="847726" y="684827"/>
                </a:lnTo>
                <a:cubicBezTo>
                  <a:pt x="914024" y="693362"/>
                  <a:pt x="907077" y="643198"/>
                  <a:pt x="907257" y="577671"/>
                </a:cubicBezTo>
                <a:cubicBezTo>
                  <a:pt x="908116" y="407015"/>
                  <a:pt x="908976" y="236358"/>
                  <a:pt x="909835" y="65702"/>
                </a:cubicBezTo>
                <a:cubicBezTo>
                  <a:pt x="909889" y="-22703"/>
                  <a:pt x="874045" y="-1169"/>
                  <a:pt x="828675" y="13314"/>
                </a:cubicBezTo>
                <a:lnTo>
                  <a:pt x="45244" y="275252"/>
                </a:lnTo>
                <a:cubicBezTo>
                  <a:pt x="-3528" y="294197"/>
                  <a:pt x="701" y="312769"/>
                  <a:pt x="0" y="384791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206500" y="2574930"/>
            <a:ext cx="72771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ba-RU" dirty="0"/>
              <a:t>Заголовок</a:t>
            </a:r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 rot="10800000">
            <a:off x="1575971" y="4090869"/>
            <a:ext cx="7747000" cy="189925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60014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9590"/>
              <a:gd name="connsiteX1" fmla="*/ 0 w 909835"/>
              <a:gd name="connsiteY1" fmla="*/ 594339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4791 h 690195"/>
              <a:gd name="connsiteX1" fmla="*/ 0 w 909835"/>
              <a:gd name="connsiteY1" fmla="*/ 594339 h 690195"/>
              <a:gd name="connsiteX2" fmla="*/ 60014 w 909835"/>
              <a:gd name="connsiteY2" fmla="*/ 689590 h 690195"/>
              <a:gd name="connsiteX3" fmla="*/ 847726 w 909835"/>
              <a:gd name="connsiteY3" fmla="*/ 684827 h 690195"/>
              <a:gd name="connsiteX4" fmla="*/ 907257 w 909835"/>
              <a:gd name="connsiteY4" fmla="*/ 577671 h 690195"/>
              <a:gd name="connsiteX5" fmla="*/ 909835 w 909835"/>
              <a:gd name="connsiteY5" fmla="*/ 65702 h 690195"/>
              <a:gd name="connsiteX6" fmla="*/ 828675 w 909835"/>
              <a:gd name="connsiteY6" fmla="*/ 13314 h 690195"/>
              <a:gd name="connsiteX7" fmla="*/ 45244 w 909835"/>
              <a:gd name="connsiteY7" fmla="*/ 275252 h 690195"/>
              <a:gd name="connsiteX8" fmla="*/ 0 w 909835"/>
              <a:gd name="connsiteY8" fmla="*/ 384791 h 690195"/>
              <a:gd name="connsiteX0" fmla="*/ 0 w 909835"/>
              <a:gd name="connsiteY0" fmla="*/ 384791 h 689590"/>
              <a:gd name="connsiteX1" fmla="*/ 0 w 909835"/>
              <a:gd name="connsiteY1" fmla="*/ 580458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969">
                <a:moveTo>
                  <a:pt x="0" y="387170"/>
                </a:moveTo>
                <a:lnTo>
                  <a:pt x="0" y="582837"/>
                </a:lnTo>
                <a:cubicBezTo>
                  <a:pt x="314" y="693790"/>
                  <a:pt x="2172" y="691574"/>
                  <a:pt x="60014" y="691969"/>
                </a:cubicBezTo>
                <a:lnTo>
                  <a:pt x="847726" y="687206"/>
                </a:lnTo>
                <a:cubicBezTo>
                  <a:pt x="901495" y="687412"/>
                  <a:pt x="901708" y="648353"/>
                  <a:pt x="907257" y="580050"/>
                </a:cubicBezTo>
                <a:cubicBezTo>
                  <a:pt x="908116" y="409394"/>
                  <a:pt x="908976" y="238737"/>
                  <a:pt x="909835" y="68081"/>
                </a:cubicBezTo>
                <a:cubicBezTo>
                  <a:pt x="906309" y="-20324"/>
                  <a:pt x="891944" y="-1567"/>
                  <a:pt x="845679" y="10140"/>
                </a:cubicBezTo>
                <a:lnTo>
                  <a:pt x="45244" y="277631"/>
                </a:lnTo>
                <a:cubicBezTo>
                  <a:pt x="-3528" y="296576"/>
                  <a:pt x="701" y="315148"/>
                  <a:pt x="0" y="3871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68525" y="4609503"/>
            <a:ext cx="6315075" cy="617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a-RU" dirty="0"/>
              <a:t>П</a:t>
            </a:r>
            <a:r>
              <a:rPr lang="ru-RU" dirty="0" err="1"/>
              <a:t>одзаголовок</a:t>
            </a:r>
            <a:endParaRPr lang="ru-RU" dirty="0"/>
          </a:p>
        </p:txBody>
      </p:sp>
      <p:sp>
        <p:nvSpPr>
          <p:cNvPr id="21" name="Подзаголовок 2"/>
          <p:cNvSpPr txBox="1">
            <a:spLocks/>
          </p:cNvSpPr>
          <p:nvPr userDrawn="1"/>
        </p:nvSpPr>
        <p:spPr>
          <a:xfrm>
            <a:off x="10764611" y="6198688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H="1">
            <a:off x="10764611" y="6580776"/>
            <a:ext cx="14273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7E17F2-3CC4-B00E-27FE-B100C036B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341" y="490752"/>
            <a:ext cx="2422612" cy="509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E82BA9-74AD-17CF-1A53-BBDD90CD91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25" y="539729"/>
            <a:ext cx="2091134" cy="411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9FE15A-ABDE-7FC7-E24B-5A0EC53B9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25386" r="10600" b="24799"/>
          <a:stretch/>
        </p:blipFill>
        <p:spPr>
          <a:xfrm>
            <a:off x="10015161" y="539175"/>
            <a:ext cx="1396721" cy="412365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ACD9C915-F3D9-8FA4-DF80-2B37D2D77359}"/>
              </a:ext>
            </a:extLst>
          </p:cNvPr>
          <p:cNvSpPr txBox="1">
            <a:spLocks/>
          </p:cNvSpPr>
          <p:nvPr userDrawn="1"/>
        </p:nvSpPr>
        <p:spPr>
          <a:xfrm>
            <a:off x="764341" y="6242216"/>
            <a:ext cx="3704789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</a:rPr>
              <a:t>изобретая лучшее будущее!</a:t>
            </a:r>
          </a:p>
        </p:txBody>
      </p:sp>
    </p:spTree>
    <p:extLst>
      <p:ext uri="{BB962C8B-B14F-4D97-AF65-F5344CB8AC3E}">
        <p14:creationId xmlns:p14="http://schemas.microsoft.com/office/powerpoint/2010/main" val="205047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 userDrawn="1"/>
        </p:nvSpPr>
        <p:spPr>
          <a:xfrm rot="10800000">
            <a:off x="764341" y="2162220"/>
            <a:ext cx="9773029" cy="329873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8231"/>
              <a:gd name="connsiteX1" fmla="*/ 0 w 909835"/>
              <a:gd name="connsiteY1" fmla="*/ 594339 h 688231"/>
              <a:gd name="connsiteX2" fmla="*/ 61184 w 909835"/>
              <a:gd name="connsiteY2" fmla="*/ 685911 h 688231"/>
              <a:gd name="connsiteX3" fmla="*/ 847726 w 909835"/>
              <a:gd name="connsiteY3" fmla="*/ 684827 h 688231"/>
              <a:gd name="connsiteX4" fmla="*/ 907257 w 909835"/>
              <a:gd name="connsiteY4" fmla="*/ 577671 h 688231"/>
              <a:gd name="connsiteX5" fmla="*/ 909835 w 909835"/>
              <a:gd name="connsiteY5" fmla="*/ 65702 h 688231"/>
              <a:gd name="connsiteX6" fmla="*/ 828675 w 909835"/>
              <a:gd name="connsiteY6" fmla="*/ 13314 h 688231"/>
              <a:gd name="connsiteX7" fmla="*/ 45244 w 909835"/>
              <a:gd name="connsiteY7" fmla="*/ 275252 h 688231"/>
              <a:gd name="connsiteX8" fmla="*/ 0 w 909835"/>
              <a:gd name="connsiteY8" fmla="*/ 384791 h 68823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45244 w 909835"/>
              <a:gd name="connsiteY7" fmla="*/ 275252 h 685911"/>
              <a:gd name="connsiteX8" fmla="*/ 0 w 909835"/>
              <a:gd name="connsiteY8" fmla="*/ 384791 h 685911"/>
              <a:gd name="connsiteX0" fmla="*/ 1990 w 911825"/>
              <a:gd name="connsiteY0" fmla="*/ 384791 h 685911"/>
              <a:gd name="connsiteX1" fmla="*/ 1990 w 911825"/>
              <a:gd name="connsiteY1" fmla="*/ 594339 h 685911"/>
              <a:gd name="connsiteX2" fmla="*/ 63174 w 911825"/>
              <a:gd name="connsiteY2" fmla="*/ 685911 h 685911"/>
              <a:gd name="connsiteX3" fmla="*/ 849716 w 911825"/>
              <a:gd name="connsiteY3" fmla="*/ 684827 h 685911"/>
              <a:gd name="connsiteX4" fmla="*/ 909247 w 911825"/>
              <a:gd name="connsiteY4" fmla="*/ 577671 h 685911"/>
              <a:gd name="connsiteX5" fmla="*/ 911825 w 911825"/>
              <a:gd name="connsiteY5" fmla="*/ 65702 h 685911"/>
              <a:gd name="connsiteX6" fmla="*/ 830665 w 911825"/>
              <a:gd name="connsiteY6" fmla="*/ 13314 h 685911"/>
              <a:gd name="connsiteX7" fmla="*/ 35396 w 911825"/>
              <a:gd name="connsiteY7" fmla="*/ 282118 h 685911"/>
              <a:gd name="connsiteX8" fmla="*/ 1990 w 911825"/>
              <a:gd name="connsiteY8" fmla="*/ 384791 h 68591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33406 w 909835"/>
              <a:gd name="connsiteY7" fmla="*/ 282118 h 685911"/>
              <a:gd name="connsiteX8" fmla="*/ 0 w 909835"/>
              <a:gd name="connsiteY8" fmla="*/ 384791 h 685911"/>
              <a:gd name="connsiteX0" fmla="*/ 0 w 909835"/>
              <a:gd name="connsiteY0" fmla="*/ 388112 h 689232"/>
              <a:gd name="connsiteX1" fmla="*/ 0 w 909835"/>
              <a:gd name="connsiteY1" fmla="*/ 597660 h 689232"/>
              <a:gd name="connsiteX2" fmla="*/ 61184 w 909835"/>
              <a:gd name="connsiteY2" fmla="*/ 689232 h 689232"/>
              <a:gd name="connsiteX3" fmla="*/ 847726 w 909835"/>
              <a:gd name="connsiteY3" fmla="*/ 688148 h 689232"/>
              <a:gd name="connsiteX4" fmla="*/ 907257 w 909835"/>
              <a:gd name="connsiteY4" fmla="*/ 580992 h 689232"/>
              <a:gd name="connsiteX5" fmla="*/ 909835 w 909835"/>
              <a:gd name="connsiteY5" fmla="*/ 69023 h 689232"/>
              <a:gd name="connsiteX6" fmla="*/ 851612 w 909835"/>
              <a:gd name="connsiteY6" fmla="*/ 11485 h 689232"/>
              <a:gd name="connsiteX7" fmla="*/ 33406 w 909835"/>
              <a:gd name="connsiteY7" fmla="*/ 285439 h 689232"/>
              <a:gd name="connsiteX8" fmla="*/ 0 w 909835"/>
              <a:gd name="connsiteY8" fmla="*/ 388112 h 6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89232">
                <a:moveTo>
                  <a:pt x="0" y="388112"/>
                </a:moveTo>
                <a:lnTo>
                  <a:pt x="0" y="597660"/>
                </a:lnTo>
                <a:cubicBezTo>
                  <a:pt x="314" y="708613"/>
                  <a:pt x="1707" y="683031"/>
                  <a:pt x="61184" y="689232"/>
                </a:cubicBezTo>
                <a:lnTo>
                  <a:pt x="847726" y="688148"/>
                </a:lnTo>
                <a:cubicBezTo>
                  <a:pt x="914024" y="696683"/>
                  <a:pt x="907077" y="646519"/>
                  <a:pt x="907257" y="580992"/>
                </a:cubicBezTo>
                <a:cubicBezTo>
                  <a:pt x="908116" y="410336"/>
                  <a:pt x="908976" y="239679"/>
                  <a:pt x="909835" y="69023"/>
                </a:cubicBezTo>
                <a:cubicBezTo>
                  <a:pt x="909889" y="-19382"/>
                  <a:pt x="896982" y="-2998"/>
                  <a:pt x="851612" y="11485"/>
                </a:cubicBezTo>
                <a:lnTo>
                  <a:pt x="33406" y="285439"/>
                </a:lnTo>
                <a:cubicBezTo>
                  <a:pt x="-5008" y="299234"/>
                  <a:pt x="701" y="316090"/>
                  <a:pt x="0" y="388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олилиния 15"/>
          <p:cNvSpPr/>
          <p:nvPr userDrawn="1"/>
        </p:nvSpPr>
        <p:spPr>
          <a:xfrm>
            <a:off x="4730750" y="1217017"/>
            <a:ext cx="6781800" cy="2192335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326">
                <a:moveTo>
                  <a:pt x="0" y="384791"/>
                </a:moveTo>
                <a:lnTo>
                  <a:pt x="0" y="594339"/>
                </a:lnTo>
                <a:cubicBezTo>
                  <a:pt x="314" y="705292"/>
                  <a:pt x="53182" y="691972"/>
                  <a:pt x="111919" y="689590"/>
                </a:cubicBezTo>
                <a:lnTo>
                  <a:pt x="847726" y="684827"/>
                </a:lnTo>
                <a:cubicBezTo>
                  <a:pt x="914024" y="693362"/>
                  <a:pt x="907077" y="643198"/>
                  <a:pt x="907257" y="577671"/>
                </a:cubicBezTo>
                <a:cubicBezTo>
                  <a:pt x="908116" y="407015"/>
                  <a:pt x="908976" y="236358"/>
                  <a:pt x="909835" y="65702"/>
                </a:cubicBezTo>
                <a:cubicBezTo>
                  <a:pt x="909889" y="-22703"/>
                  <a:pt x="874045" y="-1169"/>
                  <a:pt x="828675" y="13314"/>
                </a:cubicBezTo>
                <a:lnTo>
                  <a:pt x="45244" y="275252"/>
                </a:lnTo>
                <a:cubicBezTo>
                  <a:pt x="-3528" y="294197"/>
                  <a:pt x="701" y="312769"/>
                  <a:pt x="0" y="384791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206500" y="2574930"/>
            <a:ext cx="72771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ba-RU" dirty="0"/>
              <a:t>Заголовок</a:t>
            </a:r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 rot="10800000">
            <a:off x="1575971" y="4090869"/>
            <a:ext cx="7747000" cy="189925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60014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9590"/>
              <a:gd name="connsiteX1" fmla="*/ 0 w 909835"/>
              <a:gd name="connsiteY1" fmla="*/ 594339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4791 h 690195"/>
              <a:gd name="connsiteX1" fmla="*/ 0 w 909835"/>
              <a:gd name="connsiteY1" fmla="*/ 594339 h 690195"/>
              <a:gd name="connsiteX2" fmla="*/ 60014 w 909835"/>
              <a:gd name="connsiteY2" fmla="*/ 689590 h 690195"/>
              <a:gd name="connsiteX3" fmla="*/ 847726 w 909835"/>
              <a:gd name="connsiteY3" fmla="*/ 684827 h 690195"/>
              <a:gd name="connsiteX4" fmla="*/ 907257 w 909835"/>
              <a:gd name="connsiteY4" fmla="*/ 577671 h 690195"/>
              <a:gd name="connsiteX5" fmla="*/ 909835 w 909835"/>
              <a:gd name="connsiteY5" fmla="*/ 65702 h 690195"/>
              <a:gd name="connsiteX6" fmla="*/ 828675 w 909835"/>
              <a:gd name="connsiteY6" fmla="*/ 13314 h 690195"/>
              <a:gd name="connsiteX7" fmla="*/ 45244 w 909835"/>
              <a:gd name="connsiteY7" fmla="*/ 275252 h 690195"/>
              <a:gd name="connsiteX8" fmla="*/ 0 w 909835"/>
              <a:gd name="connsiteY8" fmla="*/ 384791 h 690195"/>
              <a:gd name="connsiteX0" fmla="*/ 0 w 909835"/>
              <a:gd name="connsiteY0" fmla="*/ 384791 h 689590"/>
              <a:gd name="connsiteX1" fmla="*/ 0 w 909835"/>
              <a:gd name="connsiteY1" fmla="*/ 580458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969">
                <a:moveTo>
                  <a:pt x="0" y="387170"/>
                </a:moveTo>
                <a:lnTo>
                  <a:pt x="0" y="582837"/>
                </a:lnTo>
                <a:cubicBezTo>
                  <a:pt x="314" y="693790"/>
                  <a:pt x="2172" y="691574"/>
                  <a:pt x="60014" y="691969"/>
                </a:cubicBezTo>
                <a:lnTo>
                  <a:pt x="847726" y="687206"/>
                </a:lnTo>
                <a:cubicBezTo>
                  <a:pt x="901495" y="687412"/>
                  <a:pt x="901708" y="648353"/>
                  <a:pt x="907257" y="580050"/>
                </a:cubicBezTo>
                <a:cubicBezTo>
                  <a:pt x="908116" y="409394"/>
                  <a:pt x="908976" y="238737"/>
                  <a:pt x="909835" y="68081"/>
                </a:cubicBezTo>
                <a:cubicBezTo>
                  <a:pt x="906309" y="-20324"/>
                  <a:pt x="891944" y="-1567"/>
                  <a:pt x="845679" y="10140"/>
                </a:cubicBezTo>
                <a:lnTo>
                  <a:pt x="45244" y="277631"/>
                </a:lnTo>
                <a:cubicBezTo>
                  <a:pt x="-3528" y="296576"/>
                  <a:pt x="701" y="315148"/>
                  <a:pt x="0" y="3871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68525" y="4609503"/>
            <a:ext cx="6315075" cy="617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a-RU" dirty="0"/>
              <a:t>П</a:t>
            </a:r>
            <a:r>
              <a:rPr lang="ru-RU" dirty="0" err="1"/>
              <a:t>одзаголовок</a:t>
            </a:r>
            <a:endParaRPr lang="ru-RU" dirty="0"/>
          </a:p>
        </p:txBody>
      </p:sp>
      <p:sp>
        <p:nvSpPr>
          <p:cNvPr id="21" name="Подзаголовок 2"/>
          <p:cNvSpPr txBox="1">
            <a:spLocks/>
          </p:cNvSpPr>
          <p:nvPr userDrawn="1"/>
        </p:nvSpPr>
        <p:spPr>
          <a:xfrm>
            <a:off x="10764611" y="6198688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latin typeface="Golos Text"/>
                <a:ea typeface="+mn-ea"/>
                <a:cs typeface="+mn-cs"/>
              </a:rPr>
              <a:t>uust.ru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A146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H="1">
            <a:off x="10764611" y="6580776"/>
            <a:ext cx="14273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7E17F2-3CC4-B00E-27FE-B100C036B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341" y="490752"/>
            <a:ext cx="2422612" cy="509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E82BA9-74AD-17CF-1A53-BBDD90CD91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25" y="539729"/>
            <a:ext cx="2091134" cy="411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9FE15A-ABDE-7FC7-E24B-5A0EC53B9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25386" r="10600" b="24799"/>
          <a:stretch/>
        </p:blipFill>
        <p:spPr>
          <a:xfrm>
            <a:off x="10015161" y="539175"/>
            <a:ext cx="1396721" cy="412365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ACD9C915-F3D9-8FA4-DF80-2B37D2D77359}"/>
              </a:ext>
            </a:extLst>
          </p:cNvPr>
          <p:cNvSpPr txBox="1">
            <a:spLocks/>
          </p:cNvSpPr>
          <p:nvPr userDrawn="1"/>
        </p:nvSpPr>
        <p:spPr>
          <a:xfrm>
            <a:off x="764341" y="6242216"/>
            <a:ext cx="3704789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изобретая лучшее будущее!</a:t>
            </a:r>
          </a:p>
        </p:txBody>
      </p:sp>
    </p:spTree>
    <p:extLst>
      <p:ext uri="{BB962C8B-B14F-4D97-AF65-F5344CB8AC3E}">
        <p14:creationId xmlns:p14="http://schemas.microsoft.com/office/powerpoint/2010/main" val="2048969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latin typeface="Golos Text"/>
                <a:ea typeface="+mn-ea"/>
                <a:cs typeface="+mn-cs"/>
              </a:rPr>
              <a:t>uust.ru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A146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2119745"/>
            <a:ext cx="11106152" cy="3857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90268" y="1269546"/>
            <a:ext cx="11106432" cy="586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13A6F7-2742-3083-E2DC-794A5C5D8D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341" y="490752"/>
            <a:ext cx="2422612" cy="5092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2DFE90-2087-9F61-F080-CED42C8B29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25" y="539729"/>
            <a:ext cx="2091134" cy="411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5F32A-7ED6-7E13-48BF-A98EA947C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25386" r="10600" b="24799"/>
          <a:stretch/>
        </p:blipFill>
        <p:spPr>
          <a:xfrm>
            <a:off x="10015161" y="539175"/>
            <a:ext cx="1396721" cy="412365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0CCBB3D-6731-49C7-EAE6-824574790335}"/>
              </a:ext>
            </a:extLst>
          </p:cNvPr>
          <p:cNvSpPr txBox="1">
            <a:spLocks/>
          </p:cNvSpPr>
          <p:nvPr userDrawn="1"/>
        </p:nvSpPr>
        <p:spPr>
          <a:xfrm>
            <a:off x="764341" y="6242216"/>
            <a:ext cx="3716219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изобретая лучшее будущее!</a:t>
            </a:r>
          </a:p>
        </p:txBody>
      </p:sp>
    </p:spTree>
    <p:extLst>
      <p:ext uri="{BB962C8B-B14F-4D97-AF65-F5344CB8AC3E}">
        <p14:creationId xmlns:p14="http://schemas.microsoft.com/office/powerpoint/2010/main" val="75021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latin typeface="Golos Text"/>
                <a:ea typeface="+mn-ea"/>
                <a:cs typeface="+mn-cs"/>
              </a:rPr>
              <a:t>uust.ru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A146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2119745"/>
            <a:ext cx="11106152" cy="3857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90268" y="1269546"/>
            <a:ext cx="11106432" cy="586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13A6F7-2742-3083-E2DC-794A5C5D8D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341" y="490752"/>
            <a:ext cx="2422612" cy="5092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2DFE90-2087-9F61-F080-CED42C8B29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25" y="539729"/>
            <a:ext cx="2091134" cy="411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5F32A-7ED6-7E13-48BF-A98EA947C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25386" r="10600" b="24799"/>
          <a:stretch/>
        </p:blipFill>
        <p:spPr>
          <a:xfrm>
            <a:off x="10015161" y="539175"/>
            <a:ext cx="1396721" cy="412365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4FCD3AC-B02F-2132-8A13-C81FB32562A1}"/>
              </a:ext>
            </a:extLst>
          </p:cNvPr>
          <p:cNvSpPr txBox="1">
            <a:spLocks/>
          </p:cNvSpPr>
          <p:nvPr userDrawn="1"/>
        </p:nvSpPr>
        <p:spPr>
          <a:xfrm>
            <a:off x="764341" y="6242216"/>
            <a:ext cx="3716219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изобретая лучшее будущее!</a:t>
            </a:r>
          </a:p>
        </p:txBody>
      </p:sp>
    </p:spTree>
    <p:extLst>
      <p:ext uri="{BB962C8B-B14F-4D97-AF65-F5344CB8AC3E}">
        <p14:creationId xmlns:p14="http://schemas.microsoft.com/office/powerpoint/2010/main" val="2597639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997F20-B189-B49C-E508-4DC3AECE1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0508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B311-1B76-CB01-1FFC-E0D44BA480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100000"/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9827" y="5908033"/>
            <a:ext cx="1943362" cy="5578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367026-5CD1-E17D-8416-297CE56A34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081" y="5974320"/>
            <a:ext cx="2153892" cy="4252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843E47-0782-D5B0-9C3B-53674941830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3" y="5861623"/>
            <a:ext cx="3097098" cy="6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4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0"/>
          <p:cNvSpPr>
            <a:spLocks noGrp="1"/>
          </p:cNvSpPr>
          <p:nvPr>
            <p:ph sz="quarter" idx="10"/>
          </p:nvPr>
        </p:nvSpPr>
        <p:spPr>
          <a:xfrm>
            <a:off x="0" y="1076325"/>
            <a:ext cx="12192000" cy="5791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CBB8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 userDrawn="1"/>
        </p:nvSpPr>
        <p:spPr>
          <a:xfrm>
            <a:off x="590550" y="6246586"/>
            <a:ext cx="1160145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a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Уфимский университет науки и технологий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CBB8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4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CBB8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590548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los Text"/>
                <a:ea typeface="+mn-ea"/>
                <a:cs typeface="+mn-cs"/>
              </a:rPr>
              <a:t>uust.ru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1066800"/>
            <a:ext cx="11106152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CBB8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51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 userDrawn="1"/>
        </p:nvSpPr>
        <p:spPr>
          <a:xfrm rot="10800000">
            <a:off x="764341" y="2162220"/>
            <a:ext cx="9773029" cy="329873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8231"/>
              <a:gd name="connsiteX1" fmla="*/ 0 w 909835"/>
              <a:gd name="connsiteY1" fmla="*/ 594339 h 688231"/>
              <a:gd name="connsiteX2" fmla="*/ 61184 w 909835"/>
              <a:gd name="connsiteY2" fmla="*/ 685911 h 688231"/>
              <a:gd name="connsiteX3" fmla="*/ 847726 w 909835"/>
              <a:gd name="connsiteY3" fmla="*/ 684827 h 688231"/>
              <a:gd name="connsiteX4" fmla="*/ 907257 w 909835"/>
              <a:gd name="connsiteY4" fmla="*/ 577671 h 688231"/>
              <a:gd name="connsiteX5" fmla="*/ 909835 w 909835"/>
              <a:gd name="connsiteY5" fmla="*/ 65702 h 688231"/>
              <a:gd name="connsiteX6" fmla="*/ 828675 w 909835"/>
              <a:gd name="connsiteY6" fmla="*/ 13314 h 688231"/>
              <a:gd name="connsiteX7" fmla="*/ 45244 w 909835"/>
              <a:gd name="connsiteY7" fmla="*/ 275252 h 688231"/>
              <a:gd name="connsiteX8" fmla="*/ 0 w 909835"/>
              <a:gd name="connsiteY8" fmla="*/ 384791 h 68823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45244 w 909835"/>
              <a:gd name="connsiteY7" fmla="*/ 275252 h 685911"/>
              <a:gd name="connsiteX8" fmla="*/ 0 w 909835"/>
              <a:gd name="connsiteY8" fmla="*/ 384791 h 685911"/>
              <a:gd name="connsiteX0" fmla="*/ 1990 w 911825"/>
              <a:gd name="connsiteY0" fmla="*/ 384791 h 685911"/>
              <a:gd name="connsiteX1" fmla="*/ 1990 w 911825"/>
              <a:gd name="connsiteY1" fmla="*/ 594339 h 685911"/>
              <a:gd name="connsiteX2" fmla="*/ 63174 w 911825"/>
              <a:gd name="connsiteY2" fmla="*/ 685911 h 685911"/>
              <a:gd name="connsiteX3" fmla="*/ 849716 w 911825"/>
              <a:gd name="connsiteY3" fmla="*/ 684827 h 685911"/>
              <a:gd name="connsiteX4" fmla="*/ 909247 w 911825"/>
              <a:gd name="connsiteY4" fmla="*/ 577671 h 685911"/>
              <a:gd name="connsiteX5" fmla="*/ 911825 w 911825"/>
              <a:gd name="connsiteY5" fmla="*/ 65702 h 685911"/>
              <a:gd name="connsiteX6" fmla="*/ 830665 w 911825"/>
              <a:gd name="connsiteY6" fmla="*/ 13314 h 685911"/>
              <a:gd name="connsiteX7" fmla="*/ 35396 w 911825"/>
              <a:gd name="connsiteY7" fmla="*/ 282118 h 685911"/>
              <a:gd name="connsiteX8" fmla="*/ 1990 w 911825"/>
              <a:gd name="connsiteY8" fmla="*/ 384791 h 68591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33406 w 909835"/>
              <a:gd name="connsiteY7" fmla="*/ 282118 h 685911"/>
              <a:gd name="connsiteX8" fmla="*/ 0 w 909835"/>
              <a:gd name="connsiteY8" fmla="*/ 384791 h 685911"/>
              <a:gd name="connsiteX0" fmla="*/ 0 w 909835"/>
              <a:gd name="connsiteY0" fmla="*/ 388112 h 689232"/>
              <a:gd name="connsiteX1" fmla="*/ 0 w 909835"/>
              <a:gd name="connsiteY1" fmla="*/ 597660 h 689232"/>
              <a:gd name="connsiteX2" fmla="*/ 61184 w 909835"/>
              <a:gd name="connsiteY2" fmla="*/ 689232 h 689232"/>
              <a:gd name="connsiteX3" fmla="*/ 847726 w 909835"/>
              <a:gd name="connsiteY3" fmla="*/ 688148 h 689232"/>
              <a:gd name="connsiteX4" fmla="*/ 907257 w 909835"/>
              <a:gd name="connsiteY4" fmla="*/ 580992 h 689232"/>
              <a:gd name="connsiteX5" fmla="*/ 909835 w 909835"/>
              <a:gd name="connsiteY5" fmla="*/ 69023 h 689232"/>
              <a:gd name="connsiteX6" fmla="*/ 851612 w 909835"/>
              <a:gd name="connsiteY6" fmla="*/ 11485 h 689232"/>
              <a:gd name="connsiteX7" fmla="*/ 33406 w 909835"/>
              <a:gd name="connsiteY7" fmla="*/ 285439 h 689232"/>
              <a:gd name="connsiteX8" fmla="*/ 0 w 909835"/>
              <a:gd name="connsiteY8" fmla="*/ 388112 h 6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89232">
                <a:moveTo>
                  <a:pt x="0" y="388112"/>
                </a:moveTo>
                <a:lnTo>
                  <a:pt x="0" y="597660"/>
                </a:lnTo>
                <a:cubicBezTo>
                  <a:pt x="314" y="708613"/>
                  <a:pt x="1707" y="683031"/>
                  <a:pt x="61184" y="689232"/>
                </a:cubicBezTo>
                <a:lnTo>
                  <a:pt x="847726" y="688148"/>
                </a:lnTo>
                <a:cubicBezTo>
                  <a:pt x="914024" y="696683"/>
                  <a:pt x="907077" y="646519"/>
                  <a:pt x="907257" y="580992"/>
                </a:cubicBezTo>
                <a:cubicBezTo>
                  <a:pt x="908116" y="410336"/>
                  <a:pt x="908976" y="239679"/>
                  <a:pt x="909835" y="69023"/>
                </a:cubicBezTo>
                <a:cubicBezTo>
                  <a:pt x="909889" y="-19382"/>
                  <a:pt x="896982" y="-2998"/>
                  <a:pt x="851612" y="11485"/>
                </a:cubicBezTo>
                <a:lnTo>
                  <a:pt x="33406" y="285439"/>
                </a:lnTo>
                <a:cubicBezTo>
                  <a:pt x="-5008" y="299234"/>
                  <a:pt x="701" y="316090"/>
                  <a:pt x="0" y="388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6" name="Полилиния 15"/>
          <p:cNvSpPr/>
          <p:nvPr userDrawn="1"/>
        </p:nvSpPr>
        <p:spPr>
          <a:xfrm>
            <a:off x="4730750" y="1217017"/>
            <a:ext cx="6781800" cy="2192335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326">
                <a:moveTo>
                  <a:pt x="0" y="384791"/>
                </a:moveTo>
                <a:lnTo>
                  <a:pt x="0" y="594339"/>
                </a:lnTo>
                <a:cubicBezTo>
                  <a:pt x="314" y="705292"/>
                  <a:pt x="53182" y="691972"/>
                  <a:pt x="111919" y="689590"/>
                </a:cubicBezTo>
                <a:lnTo>
                  <a:pt x="847726" y="684827"/>
                </a:lnTo>
                <a:cubicBezTo>
                  <a:pt x="914024" y="693362"/>
                  <a:pt x="907077" y="643198"/>
                  <a:pt x="907257" y="577671"/>
                </a:cubicBezTo>
                <a:cubicBezTo>
                  <a:pt x="908116" y="407015"/>
                  <a:pt x="908976" y="236358"/>
                  <a:pt x="909835" y="65702"/>
                </a:cubicBezTo>
                <a:cubicBezTo>
                  <a:pt x="909889" y="-22703"/>
                  <a:pt x="874045" y="-1169"/>
                  <a:pt x="828675" y="13314"/>
                </a:cubicBezTo>
                <a:lnTo>
                  <a:pt x="45244" y="275252"/>
                </a:lnTo>
                <a:cubicBezTo>
                  <a:pt x="-3528" y="294197"/>
                  <a:pt x="701" y="312769"/>
                  <a:pt x="0" y="384791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206500" y="2574930"/>
            <a:ext cx="72771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ba-RU" dirty="0" smtClean="0"/>
              <a:t>Заголовок</a:t>
            </a:r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 rot="10800000">
            <a:off x="1575971" y="4090869"/>
            <a:ext cx="7747000" cy="189925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60014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9590"/>
              <a:gd name="connsiteX1" fmla="*/ 0 w 909835"/>
              <a:gd name="connsiteY1" fmla="*/ 594339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4791 h 690195"/>
              <a:gd name="connsiteX1" fmla="*/ 0 w 909835"/>
              <a:gd name="connsiteY1" fmla="*/ 594339 h 690195"/>
              <a:gd name="connsiteX2" fmla="*/ 60014 w 909835"/>
              <a:gd name="connsiteY2" fmla="*/ 689590 h 690195"/>
              <a:gd name="connsiteX3" fmla="*/ 847726 w 909835"/>
              <a:gd name="connsiteY3" fmla="*/ 684827 h 690195"/>
              <a:gd name="connsiteX4" fmla="*/ 907257 w 909835"/>
              <a:gd name="connsiteY4" fmla="*/ 577671 h 690195"/>
              <a:gd name="connsiteX5" fmla="*/ 909835 w 909835"/>
              <a:gd name="connsiteY5" fmla="*/ 65702 h 690195"/>
              <a:gd name="connsiteX6" fmla="*/ 828675 w 909835"/>
              <a:gd name="connsiteY6" fmla="*/ 13314 h 690195"/>
              <a:gd name="connsiteX7" fmla="*/ 45244 w 909835"/>
              <a:gd name="connsiteY7" fmla="*/ 275252 h 690195"/>
              <a:gd name="connsiteX8" fmla="*/ 0 w 909835"/>
              <a:gd name="connsiteY8" fmla="*/ 384791 h 690195"/>
              <a:gd name="connsiteX0" fmla="*/ 0 w 909835"/>
              <a:gd name="connsiteY0" fmla="*/ 384791 h 689590"/>
              <a:gd name="connsiteX1" fmla="*/ 0 w 909835"/>
              <a:gd name="connsiteY1" fmla="*/ 580458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969">
                <a:moveTo>
                  <a:pt x="0" y="387170"/>
                </a:moveTo>
                <a:lnTo>
                  <a:pt x="0" y="582837"/>
                </a:lnTo>
                <a:cubicBezTo>
                  <a:pt x="314" y="693790"/>
                  <a:pt x="2172" y="691574"/>
                  <a:pt x="60014" y="691969"/>
                </a:cubicBezTo>
                <a:lnTo>
                  <a:pt x="847726" y="687206"/>
                </a:lnTo>
                <a:cubicBezTo>
                  <a:pt x="901495" y="687412"/>
                  <a:pt x="901708" y="648353"/>
                  <a:pt x="907257" y="580050"/>
                </a:cubicBezTo>
                <a:cubicBezTo>
                  <a:pt x="908116" y="409394"/>
                  <a:pt x="908976" y="238737"/>
                  <a:pt x="909835" y="68081"/>
                </a:cubicBezTo>
                <a:cubicBezTo>
                  <a:pt x="906309" y="-20324"/>
                  <a:pt x="891944" y="-1567"/>
                  <a:pt x="845679" y="10140"/>
                </a:cubicBezTo>
                <a:lnTo>
                  <a:pt x="45244" y="277631"/>
                </a:lnTo>
                <a:cubicBezTo>
                  <a:pt x="-3528" y="296576"/>
                  <a:pt x="701" y="315148"/>
                  <a:pt x="0" y="3871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68525" y="4609503"/>
            <a:ext cx="6315075" cy="617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a-RU" dirty="0" smtClean="0"/>
              <a:t>П</a:t>
            </a:r>
            <a:r>
              <a:rPr lang="ru-RU" dirty="0" err="1" smtClean="0"/>
              <a:t>одзаголовок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3" y="197297"/>
            <a:ext cx="2704572" cy="615966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 userDrawn="1"/>
        </p:nvSpPr>
        <p:spPr>
          <a:xfrm>
            <a:off x="10764611" y="6198688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latin typeface="Golos Text"/>
                <a:ea typeface="+mn-ea"/>
                <a:cs typeface="+mn-cs"/>
                <a:sym typeface="Calibri"/>
              </a:rPr>
              <a:t>uust.ru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A1468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H="1">
            <a:off x="10764611" y="6580776"/>
            <a:ext cx="14273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2" y="956490"/>
            <a:ext cx="360997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5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CBB8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latin typeface="Golos Text"/>
                <a:ea typeface="+mn-ea"/>
                <a:cs typeface="+mn-cs"/>
                <a:sym typeface="Calibri"/>
              </a:rPr>
              <a:t>uust.ru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A1468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961" y="6329074"/>
            <a:ext cx="1512168" cy="216024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7D4DF-2351-4A60-A90B-60ED82532F73}" type="slidenum"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2A1468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1627179"/>
            <a:ext cx="11106152" cy="4350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90268" y="952691"/>
            <a:ext cx="11106432" cy="586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CBB8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95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CBB8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latin typeface="Golos Text"/>
                <a:ea typeface="+mn-ea"/>
                <a:cs typeface="+mn-cs"/>
                <a:sym typeface="Calibri"/>
              </a:rPr>
              <a:t>uust.ru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A1468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961" y="6329074"/>
            <a:ext cx="1512168" cy="216024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7D4DF-2351-4A60-A90B-60ED82532F73}" type="slidenum"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2A1468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69000" y="1066800"/>
            <a:ext cx="5727700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CBB8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  <p:sp>
        <p:nvSpPr>
          <p:cNvPr id="27" name="Объект 26"/>
          <p:cNvSpPr>
            <a:spLocks noGrp="1"/>
          </p:cNvSpPr>
          <p:nvPr>
            <p:ph sz="quarter" idx="13" hasCustomPrompt="1"/>
          </p:nvPr>
        </p:nvSpPr>
        <p:spPr>
          <a:xfrm>
            <a:off x="590549" y="1066798"/>
            <a:ext cx="5105401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45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0"/>
          <p:cNvSpPr>
            <a:spLocks noGrp="1"/>
          </p:cNvSpPr>
          <p:nvPr>
            <p:ph sz="quarter" idx="10"/>
          </p:nvPr>
        </p:nvSpPr>
        <p:spPr>
          <a:xfrm>
            <a:off x="0" y="1076325"/>
            <a:ext cx="12192000" cy="5791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CBB8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2" name="Подзаголовок 2"/>
          <p:cNvSpPr txBox="1">
            <a:spLocks/>
          </p:cNvSpPr>
          <p:nvPr userDrawn="1"/>
        </p:nvSpPr>
        <p:spPr>
          <a:xfrm>
            <a:off x="590550" y="6246586"/>
            <a:ext cx="1160145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a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t>Уфимский университет науки и технологий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CBB8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2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2119745"/>
            <a:ext cx="11106152" cy="3857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90268" y="1269546"/>
            <a:ext cx="11106432" cy="586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13A6F7-2742-3083-E2DC-794A5C5D8D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341" y="490752"/>
            <a:ext cx="2422612" cy="5092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2DFE90-2087-9F61-F080-CED42C8B29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25" y="539729"/>
            <a:ext cx="2091134" cy="411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5F32A-7ED6-7E13-48BF-A98EA947C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25386" r="10600" b="24799"/>
          <a:stretch/>
        </p:blipFill>
        <p:spPr>
          <a:xfrm>
            <a:off x="10015161" y="539175"/>
            <a:ext cx="1396721" cy="412365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0CCBB3D-6731-49C7-EAE6-824574790335}"/>
              </a:ext>
            </a:extLst>
          </p:cNvPr>
          <p:cNvSpPr txBox="1">
            <a:spLocks/>
          </p:cNvSpPr>
          <p:nvPr userDrawn="1"/>
        </p:nvSpPr>
        <p:spPr>
          <a:xfrm>
            <a:off x="764341" y="6242216"/>
            <a:ext cx="3716219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</a:rPr>
              <a:t>изобретая лучшее будущее!</a:t>
            </a:r>
          </a:p>
        </p:txBody>
      </p:sp>
    </p:spTree>
    <p:extLst>
      <p:ext uri="{BB962C8B-B14F-4D97-AF65-F5344CB8AC3E}">
        <p14:creationId xmlns:p14="http://schemas.microsoft.com/office/powerpoint/2010/main" val="750189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CBB8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590548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los Text"/>
                <a:ea typeface="+mn-ea"/>
                <a:cs typeface="+mn-cs"/>
                <a:sym typeface="Calibri"/>
              </a:rPr>
              <a:t>uust.ru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1066800"/>
            <a:ext cx="11106152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CBB8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44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7"/>
          <p:cNvSpPr>
            <a:spLocks noGrp="1"/>
          </p:cNvSpPr>
          <p:nvPr>
            <p:ph type="pic" sz="half" idx="21"/>
          </p:nvPr>
        </p:nvSpPr>
        <p:spPr>
          <a:xfrm>
            <a:off x="6492807" y="1158811"/>
            <a:ext cx="4540379" cy="454037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90473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8372474" y="1062599"/>
            <a:ext cx="3064515" cy="47328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86144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7"/>
          <p:cNvSpPr>
            <a:spLocks noGrp="1"/>
          </p:cNvSpPr>
          <p:nvPr>
            <p:ph type="pic" sz="half" idx="21"/>
          </p:nvPr>
        </p:nvSpPr>
        <p:spPr>
          <a:xfrm>
            <a:off x="1058804" y="885825"/>
            <a:ext cx="4006966" cy="508635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1273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7538381" y="1490007"/>
            <a:ext cx="3877985" cy="38779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61746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icture Placeholder 17"/>
          <p:cNvSpPr>
            <a:spLocks noGrp="1"/>
          </p:cNvSpPr>
          <p:nvPr>
            <p:ph type="pic" sz="half" idx="21"/>
          </p:nvPr>
        </p:nvSpPr>
        <p:spPr>
          <a:xfrm>
            <a:off x="1555622" y="1158811"/>
            <a:ext cx="4540378" cy="454037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87960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17"/>
          <p:cNvSpPr>
            <a:spLocks noGrp="1"/>
          </p:cNvSpPr>
          <p:nvPr>
            <p:ph type="pic" sz="half" idx="21"/>
          </p:nvPr>
        </p:nvSpPr>
        <p:spPr>
          <a:xfrm>
            <a:off x="1166814" y="2514932"/>
            <a:ext cx="9858372" cy="33527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5224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795087" y="2447392"/>
            <a:ext cx="3670674" cy="36706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97756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7010399" y="2413933"/>
            <a:ext cx="3968877" cy="34153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43034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6095999" y="2581574"/>
            <a:ext cx="5467345" cy="301912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77454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2119745"/>
            <a:ext cx="11106152" cy="3857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90268" y="1269546"/>
            <a:ext cx="11106432" cy="586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13A6F7-2742-3083-E2DC-794A5C5D8D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341" y="490752"/>
            <a:ext cx="2422612" cy="5092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2DFE90-2087-9F61-F080-CED42C8B29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25" y="539729"/>
            <a:ext cx="2091134" cy="411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5F32A-7ED6-7E13-48BF-A98EA947C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25386" r="10600" b="24799"/>
          <a:stretch/>
        </p:blipFill>
        <p:spPr>
          <a:xfrm>
            <a:off x="10015161" y="539175"/>
            <a:ext cx="1396721" cy="412365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4FCD3AC-B02F-2132-8A13-C81FB32562A1}"/>
              </a:ext>
            </a:extLst>
          </p:cNvPr>
          <p:cNvSpPr txBox="1">
            <a:spLocks/>
          </p:cNvSpPr>
          <p:nvPr userDrawn="1"/>
        </p:nvSpPr>
        <p:spPr>
          <a:xfrm>
            <a:off x="764341" y="6242216"/>
            <a:ext cx="3716219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</a:rPr>
              <a:t>изобретая лучшее будущее!</a:t>
            </a:r>
          </a:p>
        </p:txBody>
      </p:sp>
    </p:spTree>
    <p:extLst>
      <p:ext uri="{BB962C8B-B14F-4D97-AF65-F5344CB8AC3E}">
        <p14:creationId xmlns:p14="http://schemas.microsoft.com/office/powerpoint/2010/main" val="3030407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1364611" y="2943524"/>
            <a:ext cx="4731389" cy="301912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68551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icture Placeholder 17"/>
          <p:cNvSpPr>
            <a:spLocks noGrp="1"/>
          </p:cNvSpPr>
          <p:nvPr>
            <p:ph type="pic" sz="half" idx="21"/>
          </p:nvPr>
        </p:nvSpPr>
        <p:spPr>
          <a:xfrm>
            <a:off x="1190625" y="724198"/>
            <a:ext cx="9810751" cy="27048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63176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icture Placeholder 17"/>
          <p:cNvSpPr>
            <a:spLocks noGrp="1"/>
          </p:cNvSpPr>
          <p:nvPr>
            <p:ph type="pic" sz="half" idx="21"/>
          </p:nvPr>
        </p:nvSpPr>
        <p:spPr>
          <a:xfrm>
            <a:off x="3730304" y="3428999"/>
            <a:ext cx="7268534" cy="280034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20990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1157037" y="1593664"/>
            <a:ext cx="3670674" cy="36706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61560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7"/>
          <p:cNvSpPr>
            <a:spLocks noGrp="1"/>
          </p:cNvSpPr>
          <p:nvPr>
            <p:ph type="pic" sz="half" idx="21"/>
          </p:nvPr>
        </p:nvSpPr>
        <p:spPr>
          <a:xfrm>
            <a:off x="905154" y="2552699"/>
            <a:ext cx="5190847" cy="367664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02897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3781425" y="2438399"/>
            <a:ext cx="2314576" cy="379094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00410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7267153" y="628651"/>
            <a:ext cx="3968876" cy="360045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71473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icture Placeholder 17"/>
          <p:cNvSpPr>
            <a:spLocks noGrp="1"/>
          </p:cNvSpPr>
          <p:nvPr>
            <p:ph type="pic" sz="half" idx="21"/>
          </p:nvPr>
        </p:nvSpPr>
        <p:spPr>
          <a:xfrm>
            <a:off x="5962651" y="628652"/>
            <a:ext cx="5600697" cy="560069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55707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742950" y="1156633"/>
            <a:ext cx="2979686" cy="454473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38646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1978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997F20-B189-B49C-E508-4DC3AECE1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0508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B311-1B76-CB01-1FFC-E0D44BA480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100000"/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9827" y="5908033"/>
            <a:ext cx="1943362" cy="5578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367026-5CD1-E17D-8416-297CE56A34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081" y="5974320"/>
            <a:ext cx="2153892" cy="4252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843E47-0782-D5B0-9C3B-53674941830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3" y="5861623"/>
            <a:ext cx="3097098" cy="6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2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07829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149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0"/>
          <p:cNvSpPr>
            <a:spLocks noGrp="1"/>
          </p:cNvSpPr>
          <p:nvPr>
            <p:ph sz="quarter" idx="10"/>
          </p:nvPr>
        </p:nvSpPr>
        <p:spPr>
          <a:xfrm>
            <a:off x="0" y="1076325"/>
            <a:ext cx="12192000" cy="5791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 userDrawn="1"/>
        </p:nvSpPr>
        <p:spPr>
          <a:xfrm>
            <a:off x="590550" y="6246586"/>
            <a:ext cx="1160145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a-RU" sz="1800" dirty="0">
                <a:solidFill>
                  <a:schemeClr val="bg1">
                    <a:lumMod val="65000"/>
                  </a:schemeClr>
                </a:solidFill>
              </a:rPr>
              <a:t>Уфимский</a:t>
            </a:r>
            <a:r>
              <a:rPr lang="ba-RU" sz="1800" baseline="0" dirty="0">
                <a:solidFill>
                  <a:schemeClr val="bg1">
                    <a:lumMod val="65000"/>
                  </a:schemeClr>
                </a:solidFill>
              </a:rPr>
              <a:t> университет науки и технологий</a:t>
            </a:r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590548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</a:rPr>
              <a:t>uust.ru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1066800"/>
            <a:ext cx="11106152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541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30522" y="1274408"/>
            <a:ext cx="11120789" cy="45719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A133C9-2A45-27AB-FDB1-305A2292F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4167" y="478783"/>
            <a:ext cx="1943362" cy="557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C27F65-B76E-4E94-7658-49E5BF7651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21" y="545070"/>
            <a:ext cx="2153892" cy="4252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469DD2-469D-30C4-7ED1-D960D0060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3" y="432373"/>
            <a:ext cx="3097098" cy="6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51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pos="73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-1"/>
            <a:ext cx="12191999" cy="1341121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3324225" y="1516103"/>
            <a:ext cx="8372475" cy="510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Текст</a:t>
            </a:r>
          </a:p>
        </p:txBody>
      </p:sp>
      <p:sp>
        <p:nvSpPr>
          <p:cNvPr id="19" name="Объект 4"/>
          <p:cNvSpPr>
            <a:spLocks noGrp="1"/>
          </p:cNvSpPr>
          <p:nvPr>
            <p:ph idx="15" hasCustomPrompt="1"/>
          </p:nvPr>
        </p:nvSpPr>
        <p:spPr>
          <a:xfrm>
            <a:off x="604702" y="1516103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2" name="Объект 4"/>
          <p:cNvSpPr>
            <a:spLocks noGrp="1"/>
          </p:cNvSpPr>
          <p:nvPr>
            <p:ph idx="16" hasCustomPrompt="1"/>
          </p:nvPr>
        </p:nvSpPr>
        <p:spPr>
          <a:xfrm>
            <a:off x="604701" y="5029707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FDCF3F-7912-13E9-C83F-863DD9CDC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3"/>
          <a:stretch/>
        </p:blipFill>
        <p:spPr>
          <a:xfrm>
            <a:off x="1437563" y="308437"/>
            <a:ext cx="1494881" cy="433901"/>
          </a:xfrm>
          <a:prstGeom prst="rect">
            <a:avLst/>
          </a:prstGeom>
        </p:spPr>
      </p:pic>
      <p:sp>
        <p:nvSpPr>
          <p:cNvPr id="23" name="Объект 4"/>
          <p:cNvSpPr>
            <a:spLocks noGrp="1"/>
          </p:cNvSpPr>
          <p:nvPr>
            <p:ph idx="17" hasCustomPrompt="1"/>
          </p:nvPr>
        </p:nvSpPr>
        <p:spPr>
          <a:xfrm>
            <a:off x="604701" y="3272905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5" name="Подзаголовок 2"/>
          <p:cNvSpPr txBox="1">
            <a:spLocks/>
          </p:cNvSpPr>
          <p:nvPr userDrawn="1"/>
        </p:nvSpPr>
        <p:spPr>
          <a:xfrm>
            <a:off x="1437563" y="785574"/>
            <a:ext cx="1137750" cy="247410"/>
          </a:xfrm>
          <a:prstGeom prst="rect">
            <a:avLst/>
          </a:prstGeom>
          <a:solidFill>
            <a:schemeClr val="bg1">
              <a:alpha val="9366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www.uust.ru</a:t>
            </a:r>
            <a:endParaRPr lang="ru-RU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4A6558-41DA-1556-029F-F7E2E598C60A}"/>
              </a:ext>
            </a:extLst>
          </p:cNvPr>
          <p:cNvSpPr/>
          <p:nvPr userDrawn="1"/>
        </p:nvSpPr>
        <p:spPr>
          <a:xfrm>
            <a:off x="9360806" y="-6094292"/>
            <a:ext cx="530522" cy="584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78F31C-D7AF-6459-3AEE-50A66C3381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/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4167" y="405043"/>
            <a:ext cx="1943362" cy="557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01FE06-E747-E8BC-E4D4-21108208D3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21" y="471330"/>
            <a:ext cx="2153892" cy="4252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FAAD9F-072E-A347-42AE-F2F2DEC8C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6" r="75712"/>
          <a:stretch/>
        </p:blipFill>
        <p:spPr>
          <a:xfrm>
            <a:off x="483524" y="310627"/>
            <a:ext cx="872144" cy="7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45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pos="733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-17440"/>
            <a:ext cx="3086100" cy="92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86100" y="1"/>
            <a:ext cx="9105900" cy="907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93"/>
          <a:stretch/>
        </p:blipFill>
        <p:spPr>
          <a:xfrm>
            <a:off x="527368" y="115055"/>
            <a:ext cx="735542" cy="62961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85956" y="155015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" y="771315"/>
            <a:ext cx="3013245" cy="934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527369" y="1221135"/>
            <a:ext cx="11169332" cy="4829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Текст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-844"/>
          <a:stretch/>
        </p:blipFill>
        <p:spPr>
          <a:xfrm>
            <a:off x="1292054" y="115055"/>
            <a:ext cx="1400176" cy="422524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 userDrawn="1"/>
        </p:nvSpPr>
        <p:spPr>
          <a:xfrm>
            <a:off x="1252168" y="480669"/>
            <a:ext cx="1427390" cy="24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accent1"/>
                </a:solidFill>
              </a:rPr>
              <a:t>www.uust.ru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1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8" r:id="rId3"/>
    <p:sldLayoutId id="2147483741" r:id="rId4"/>
    <p:sldLayoutId id="2147483742" r:id="rId5"/>
    <p:sldLayoutId id="214748374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76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71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05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01413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01413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01413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01413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01413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01413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01413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01413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01413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01413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01413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01413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01413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01413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01413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01413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01413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01413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hyperlink" Target="https://uust.ru/social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4356" y="2238876"/>
            <a:ext cx="7226479" cy="1428371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/>
              <a:t>Управление по социальной работе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1784" y="5302672"/>
            <a:ext cx="5632144" cy="126957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Карла Маркса 12к1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Телефоны: +7 908 350 49 09 (кабинет 1-237)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 +</a:t>
            </a:r>
            <a:r>
              <a:rPr lang="ru-RU" sz="200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7 </a:t>
            </a:r>
            <a:r>
              <a:rPr lang="ru-RU" sz="2000" dirty="0" smtClean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917 740 63 84 </a:t>
            </a:r>
            <a:r>
              <a:rPr lang="ru-RU" sz="200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(кабинет </a:t>
            </a:r>
            <a:r>
              <a:rPr lang="ru-RU" sz="2000" dirty="0" smtClean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1-239)</a:t>
            </a:r>
            <a:endParaRPr lang="ru-RU" sz="2000" dirty="0">
              <a:latin typeface="Times New Roman" panose="02020603050405020304" pitchFamily="18" charset="0"/>
              <a:ea typeface="Golos Text" panose="020B05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ea typeface="Golos Text" panose="020B05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ea typeface="Golos Text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5655A-FEB6-FE92-3DA9-609DB80EFE48}"/>
              </a:ext>
            </a:extLst>
          </p:cNvPr>
          <p:cNvSpPr txBox="1"/>
          <p:nvPr/>
        </p:nvSpPr>
        <p:spPr>
          <a:xfrm>
            <a:off x="3483980" y="208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3BE1F-101F-0463-C58B-0D9914AEC433}"/>
              </a:ext>
            </a:extLst>
          </p:cNvPr>
          <p:cNvSpPr txBox="1"/>
          <p:nvPr/>
        </p:nvSpPr>
        <p:spPr>
          <a:xfrm>
            <a:off x="10370916" y="763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D6375-9797-D8C0-0673-473B58029FD7}"/>
              </a:ext>
            </a:extLst>
          </p:cNvPr>
          <p:cNvSpPr txBox="1"/>
          <p:nvPr/>
        </p:nvSpPr>
        <p:spPr>
          <a:xfrm>
            <a:off x="3267856" y="29530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5F771C-0259-7F70-3172-C1DE837CFDDA}"/>
              </a:ext>
            </a:extLst>
          </p:cNvPr>
          <p:cNvSpPr txBox="1"/>
          <p:nvPr/>
        </p:nvSpPr>
        <p:spPr>
          <a:xfrm>
            <a:off x="2878111" y="2368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B5579EF-5CD8-30BE-75D0-6AC260A52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02" y="1851492"/>
            <a:ext cx="4753716" cy="385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66105" y="1454728"/>
            <a:ext cx="11106152" cy="4887883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5 «Обучающиеся, получающие государственную социальную помощь» - заявление, копия свидетельства о рождении,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справки о получении ГСП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раз в семестр, при наличии денежных средств по решению стипендиальной комиссии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Получателями ГСП являются граждане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получающие какой-либо вид помощи в соответствии с Федеральным законом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17.07.1999 N 178-ФЗ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24.07.2023) "О государственной социальной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помощи".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t="4410" r="9" b="-4410"/>
          <a:stretch/>
        </p:blipFill>
        <p:spPr>
          <a:xfrm>
            <a:off x="6899748" y="3951101"/>
            <a:ext cx="3025647" cy="2327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56" y="4048296"/>
            <a:ext cx="4011835" cy="213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3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90515" y="1598409"/>
            <a:ext cx="11363434" cy="4694325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следствие аварии на Чернобыльской АЭС/Семипалатинском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Зарегистрировавшие брак / Семейные студенты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детей/рождение ребенка во время обучения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родителей(-ля) инвалида/пенсионера/безработного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многодетных семей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Неполная семья 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семья с ребенком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студента или члена семьи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близкого родственника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вынужденных переселенцев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Форс-мажорные ситуации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к месту жительства и обратно (КАНИКУЛ)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(-ли) на СВО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пункты, которые возможно рассмотреть на стипендиальной комиссии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90515" y="1011852"/>
            <a:ext cx="11106432" cy="58655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МП: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98" y="2443942"/>
            <a:ext cx="2452255" cy="2452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456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7567" y="1597657"/>
            <a:ext cx="5307844" cy="17762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450008, Республика Башкортостан, г. Уфа, ул. Карла Маркса, д. 12/9,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450076, Россия, Республика Башкортостан, Уфа, ул.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д.32А, 2 этаж,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 «Территория будущего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450008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Республика Башкортостан, г. Уфа, ул.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Карла Маркса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12, корпус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 1 этаж (МФСО)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77568" y="1040946"/>
            <a:ext cx="11106432" cy="586557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Зона для самостоятельной работы</a:t>
            </a:r>
            <a:endParaRPr lang="ru-RU" dirty="0"/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800732" y="1745583"/>
            <a:ext cx="5341094" cy="3631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>
          <a:xfrm>
            <a:off x="6191430" y="1554391"/>
            <a:ext cx="4809079" cy="3897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для самостоятельной работы оборудованы: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Автоматизированными рабочими местами для обучающихся с нарушением зрения и слабовидящих,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слуха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слабослышащих,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опорно-двигательного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ust.ru/media/uploads/MainSite/accessible-environment/%D0%9A%D0%BB%D0%B0%D1%81%D1%81%20%D1%8D%D0%BB%D0%B5%D0%BA%D1%82%D1%80%D0%BE%D0%BD%D0%BD%D0%BE%D0%B3%D0%BE%20%D0%BE%D0%B1%D1%83%D1%87%D0%B5%D0%BD%D0%B8%D1%8F%209-109%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2" y="3448760"/>
            <a:ext cx="3186588" cy="23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ust.ru/media/uploads/MainSite/accessible-environment/%D0%9A%D0%BB%D0%B0%D1%81%D1%81%20%D1%8D%D0%BB%D0%B5%D0%BA%D1%82%D1%80%D0%BE%D0%BD%D0%BD%D0%BE%D0%B3%D0%BE%20%D0%BE%D0%B1%D1%83%D1%87%D0%B5%D0%BD%D0%B8%D1%8F%209-109%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53" y="3448760"/>
            <a:ext cx="3261719" cy="24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ust.ru/media/uploads/MainSite/accessible-environment/%D0%9A%D0%BB%D0%B0%D1%81%D1%81%20%D1%8D%D0%BB%D0%B5%D0%BA%D1%82%D1%80%D0%BE%D0%BD%D0%BD%D0%BE%D0%B3%D0%BE%20%D0%BE%D0%B1%D1%83%D1%87%D0%B5%D0%BD%D0%B8%D1%8F%209-109%2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280" y="3448760"/>
            <a:ext cx="3198244" cy="239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9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765666" y="806335"/>
            <a:ext cx="3433156" cy="55695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МЕРОПРИЯТИЯ</a:t>
            </a:r>
            <a:endParaRPr lang="ru-RU" sz="2000" b="1" dirty="0"/>
          </a:p>
        </p:txBody>
      </p:sp>
      <p:pic>
        <p:nvPicPr>
          <p:cNvPr id="2052" name="Picture 4" descr="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-100647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48393" y="1121701"/>
            <a:ext cx="7024254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профессиональному мастерству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среди людей с инвалидностью и ограниченными возможностями здоровья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14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фестиваль инклюзивной культуры и творчества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завтра: VII Всероссийский сетевой конкурс студенческих проектов!</a:t>
            </a: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сетевой конкурс студенческих проектов «Профессиональное завтра — 2024» с участием обучающихся с инвалидностью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9 по 11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Новосибирском государственном техническом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двух дней для участников события были организованы мастер-классы, экскурсии и защиты студенческих проектов по шести номинациям: «Профессионально ориентированный проект», «Полезное изобретение», «Научная статья», «Социальный проект», «Профессиональный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«Социальная реклама и инклюзивный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блогинг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Наша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в составе Артема Бондаренко (ИИМРТ), Антона Буркина (Филиал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УУНиТ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г. Кумертау) и Никиты Марьина (Филиал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УУНиТ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г. Кумертау) заняла первое место в номинации «Полезное изобретение» с проектом «Реабилитационная перчатка с интеллектуальным управлением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84" y="3403635"/>
            <a:ext cx="3668374" cy="3042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884" y="1055715"/>
            <a:ext cx="3668374" cy="23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0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39" y="234041"/>
            <a:ext cx="9690876" cy="421555"/>
          </a:xfrm>
        </p:spPr>
        <p:txBody>
          <a:bodyPr/>
          <a:lstStyle/>
          <a:p>
            <a:r>
              <a:rPr lang="ru-RU" b="1" dirty="0"/>
              <a:t>МЕРОПРИЯТИЯ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7927" y="881150"/>
            <a:ext cx="7822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D19C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829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A146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06" y="881150"/>
            <a:ext cx="2192865" cy="2633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06" y="3631748"/>
            <a:ext cx="2192865" cy="25658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7799" y="881151"/>
            <a:ext cx="90508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Всероссийский сетевой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«Профессиональное завтра»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Изобретение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«Реабилитационная перчатка с интеллектуальным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управлением» создано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пациентов после инсультов и других заболеваний. Перчатка использует нейронные сети для индивидуального анализа поражённых зон кисти. Это позволяет пациенту получить эффективное и индивидуальное лечение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Благодаря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адаптивному управлению, устройство предлагает персонализированный подход к реабилитации. Это улучшает качество жизни пациентов и делает устройство перспективным вкладом в медицинскую реабилитацию. Команда разработчиков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подчеркивает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что их устройство превосходит существующие аналоги и имеет широкий спектр применения.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5067" y="3327400"/>
            <a:ext cx="7704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I Всероссийский фестиваль инклюзивной культуры и творч</a:t>
            </a:r>
            <a:r>
              <a:rPr lang="ru-RU" b="1" dirty="0"/>
              <a:t>ества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7798" y="3696732"/>
            <a:ext cx="92109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Цель мероприятия — вовлечение обучающихся с инвалидностью и ограниченными возможностями здоровья в социально-культурную деятельность в инклюзивной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среде.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 22 апреля по 5 декабря 2024 года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  Оператор фестиваля — ФГАОУ ВО «Северо-Кавказский федеральный университет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Номинации фестиваля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музыкальное искусство, вокальное искусство, хореографическое искусство, театральное искусство, оригинальный жанр, жестовое искусство, инклюзивная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медиакультура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Ильмир Исмагилов по номинации «Вокальное искусство» прошел в финал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590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39" y="234041"/>
            <a:ext cx="9690876" cy="42155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УКРЕПЛЕНИЕ ЗДОРОВЬЯ ОБУЧАЮЩИХСЯ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1" y="1413164"/>
            <a:ext cx="3634959" cy="41896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48545" y="881150"/>
            <a:ext cx="807165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t>Студенческий центр на базе Больницы  № 5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t>Адрес: г. Уфа, ул.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t>Цюрупа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t> 4, 5 этаж. </a:t>
            </a:r>
          </a:p>
          <a:p>
            <a:pPr lvl="0">
              <a:buClr>
                <a:srgbClr val="000000"/>
              </a:buClr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ea typeface="+mn-ea"/>
                <a:cs typeface="+mn-cs"/>
              </a:rPr>
              <a:t>Это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ea typeface="+mn-ea"/>
                <a:cs typeface="+mn-cs"/>
              </a:rPr>
              <a:t>многопрофильное лечебно-профилактическое учреждение, где студентам оказывается неотложная и специализированная медицинская помощь, в том числе функциональная диагностика и лабораторные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ea typeface="+mn-ea"/>
                <a:cs typeface="+mn-cs"/>
              </a:rPr>
              <a:t>обследования.</a:t>
            </a:r>
          </a:p>
          <a:p>
            <a:pPr lvl="0">
              <a:buClr>
                <a:srgbClr val="000000"/>
              </a:buClr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ru-RU" kern="0" dirty="0">
                <a:solidFill>
                  <a:srgbClr val="4D19CC">
                    <a:lumMod val="75000"/>
                  </a:srgbClr>
                </a:solidFill>
                <a:latin typeface="Arial"/>
                <a:sym typeface="Arial"/>
              </a:rPr>
              <a:t>При обращении иметь: Паспорт, Страховой полис, </a:t>
            </a:r>
            <a:r>
              <a:rPr lang="ru-RU" kern="0" dirty="0" smtClean="0">
                <a:solidFill>
                  <a:srgbClr val="4D19CC">
                    <a:lumMod val="75000"/>
                  </a:srgbClr>
                </a:solidFill>
                <a:latin typeface="Arial"/>
                <a:sym typeface="Arial"/>
              </a:rPr>
              <a:t>Студенческий билет. Телефон </a:t>
            </a:r>
            <a:r>
              <a:rPr lang="ru-RU" kern="0" dirty="0">
                <a:solidFill>
                  <a:srgbClr val="4D19CC">
                    <a:lumMod val="75000"/>
                  </a:srgbClr>
                </a:solidFill>
                <a:latin typeface="Arial"/>
                <a:sym typeface="Arial"/>
              </a:rPr>
              <a:t>регистратуры: </a:t>
            </a:r>
            <a:r>
              <a:rPr lang="ru-RU" b="1" kern="0" dirty="0">
                <a:solidFill>
                  <a:srgbClr val="4D19CC">
                    <a:lumMod val="75000"/>
                  </a:srgbClr>
                </a:solidFill>
                <a:latin typeface="Arial"/>
                <a:sym typeface="Arial"/>
              </a:rPr>
              <a:t>+7(347) 287-07-03</a:t>
            </a:r>
          </a:p>
          <a:p>
            <a:pPr lvl="0" defTabSz="829269">
              <a:buClr>
                <a:srgbClr val="000000"/>
              </a:buClr>
              <a:defRPr/>
            </a:pPr>
            <a:r>
              <a:rPr lang="ru-RU" kern="0" dirty="0">
                <a:solidFill>
                  <a:srgbClr val="4D19CC">
                    <a:lumMod val="75000"/>
                  </a:srgbClr>
                </a:solidFill>
                <a:latin typeface="Arial"/>
                <a:sym typeface="Arial"/>
              </a:rPr>
              <a:t>Единый бесплатный номер: </a:t>
            </a:r>
            <a:r>
              <a:rPr lang="ru-RU" b="1" kern="0" dirty="0">
                <a:solidFill>
                  <a:srgbClr val="4D19CC">
                    <a:lumMod val="75000"/>
                  </a:srgbClr>
                </a:solidFill>
                <a:latin typeface="Arial"/>
                <a:sym typeface="Arial"/>
              </a:rPr>
              <a:t>122</a:t>
            </a:r>
          </a:p>
          <a:p>
            <a:pPr lvl="0">
              <a:buClr>
                <a:srgbClr val="000000"/>
              </a:buClr>
              <a:defRPr/>
            </a:pPr>
            <a:endParaRPr lang="ru-RU" kern="0" dirty="0">
              <a:solidFill>
                <a:srgbClr val="4D19CC">
                  <a:lumMod val="75000"/>
                </a:srgbClr>
              </a:solidFill>
              <a:latin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t>Для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A1468"/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t>оказания первой медицинской помощи в корпусах университета имеются  медицинские пункты.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2A1468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Здравпункт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№1, ул.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Валиди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32 (главный корпус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УУНиТ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цокольный этаж биологического факультета,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телефон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+7 (347) 229-97-03).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Здравпункт №2, ул.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Валиди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33 (Студенческий городок № 1, общежитие № 2, вход со двора, телефон +7 (347) 229-97-03).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Здравпункт,  ул. Карла Маркса, 12, корпус 1, кабинет 123,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телефон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7 (917) 801-98-85.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D19C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829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A1468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09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6" y="137789"/>
            <a:ext cx="10491537" cy="616190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СТОМАТОЛОГИЧЕСКАЯ ПОМОЩЬ</a:t>
            </a:r>
            <a:br>
              <a:rPr lang="ru-RU" b="1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4316" y="889462"/>
            <a:ext cx="62581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Стоматологическая помощь обучающимся университета оказывается в клинической стоматологической поликлинике БГМУ.</a:t>
            </a:r>
          </a:p>
          <a:p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Запись ведется по телефону единой регистратуры:  8(347) 273-91-29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   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Адрес: г. Уфа, ул. </a:t>
            </a:r>
            <a:r>
              <a:rPr lang="ru-RU" sz="2000" dirty="0" err="1">
                <a:solidFill>
                  <a:srgbClr val="000000"/>
                </a:solidFill>
              </a:rPr>
              <a:t>Заки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Валиди</a:t>
            </a:r>
            <a:r>
              <a:rPr lang="ru-RU" sz="2000" dirty="0">
                <a:solidFill>
                  <a:srgbClr val="000000"/>
                </a:solidFill>
              </a:rPr>
              <a:t>, 45А</a:t>
            </a:r>
          </a:p>
          <a:p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Стоматологическая помощь оказывается пациентам при наличии: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Паспорта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Студенческого билета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Страхового медицинского полиса ОМС.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55" y="1688454"/>
            <a:ext cx="443217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0401" y="326132"/>
            <a:ext cx="979481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a-RU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Психологическое сопровождение обучающихся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4961" y="2236835"/>
            <a:ext cx="1663700" cy="1524000"/>
          </a:xfrm>
          <a:prstGeom prst="roundRect">
            <a:avLst>
              <a:gd name="adj" fmla="val 8334"/>
            </a:avLst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47" y="2980970"/>
            <a:ext cx="2730437" cy="20688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060" y="1425306"/>
            <a:ext cx="548688" cy="725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208" y="1440548"/>
            <a:ext cx="585267" cy="695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45" y="2171389"/>
            <a:ext cx="3805353" cy="6080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384" y="2173857"/>
            <a:ext cx="3944411" cy="6359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4398" y="2041893"/>
            <a:ext cx="2529942" cy="20319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6852" y="4216786"/>
            <a:ext cx="2665606" cy="21408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233" y="3560031"/>
            <a:ext cx="2354192" cy="23604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3631" y="3700987"/>
            <a:ext cx="2231141" cy="22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297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35976" y="2760243"/>
            <a:ext cx="1414732" cy="10719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690109" y="5130993"/>
            <a:ext cx="1414732" cy="10719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17558" y="481569"/>
            <a:ext cx="851835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a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Организация оздоровления и отдыха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14" y="1400894"/>
            <a:ext cx="2529355" cy="19874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3" y="4023830"/>
            <a:ext cx="2767824" cy="19874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087" y="2695544"/>
            <a:ext cx="2322777" cy="1579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6573" y="1400667"/>
            <a:ext cx="4633362" cy="8047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854" y="2327731"/>
            <a:ext cx="4627265" cy="12189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3038" y="3700955"/>
            <a:ext cx="4633362" cy="8047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4963" y="4808034"/>
            <a:ext cx="4627265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5180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7568" y="1597656"/>
            <a:ext cx="11357258" cy="4487547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первоочередное право заселения в </a:t>
            </a:r>
            <a:r>
              <a:rPr lang="ru-RU" dirty="0" smtClean="0"/>
              <a:t>общежития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Проживать </a:t>
            </a:r>
            <a:r>
              <a:rPr lang="ru-RU" dirty="0"/>
              <a:t>в закрепленном жилом помещении (комнате) весь срок обучения в университете при условии соблюдения правил </a:t>
            </a:r>
            <a:r>
              <a:rPr lang="ru-RU" dirty="0" smtClean="0"/>
              <a:t>внутреннего распорядка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Пользоваться </a:t>
            </a:r>
            <a:r>
              <a:rPr lang="ru-RU" dirty="0"/>
              <a:t>помещениями учебного и культурно-бытового назначения, оборудованием, инвентарем студенческого </a:t>
            </a:r>
            <a:r>
              <a:rPr lang="ru-RU" dirty="0" smtClean="0"/>
              <a:t>общежития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Освобождаются от внесения платы за пользование жилым помещением (платы за наем) в студенческих общежитиях вуза студенты являющимися детьми-инвалидами, инвалидами </a:t>
            </a:r>
            <a:r>
              <a:rPr lang="en-US" dirty="0" smtClean="0"/>
              <a:t>I </a:t>
            </a:r>
            <a:r>
              <a:rPr lang="ru-RU" dirty="0" smtClean="0"/>
              <a:t>и</a:t>
            </a:r>
            <a:r>
              <a:rPr lang="en-US" dirty="0" smtClean="0"/>
              <a:t> II</a:t>
            </a:r>
            <a:r>
              <a:rPr lang="ru-RU" dirty="0" smtClean="0"/>
              <a:t> групп, инвалидами с детства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77568" y="1040946"/>
            <a:ext cx="11106432" cy="586557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Студенческие общежития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15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6AB6441-A11F-86A0-52AE-F2D79BE56F08}"/>
              </a:ext>
            </a:extLst>
          </p:cNvPr>
          <p:cNvSpPr txBox="1"/>
          <p:nvPr/>
        </p:nvSpPr>
        <p:spPr>
          <a:xfrm>
            <a:off x="929148" y="2374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12AB64E9-0688-60BF-B8DE-AD212C31FE25}"/>
              </a:ext>
            </a:extLst>
          </p:cNvPr>
          <p:cNvSpPr txBox="1">
            <a:spLocks/>
          </p:cNvSpPr>
          <p:nvPr/>
        </p:nvSpPr>
        <p:spPr>
          <a:xfrm>
            <a:off x="1618487" y="1855833"/>
            <a:ext cx="10307575" cy="8393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0000"/>
                </a:solidFill>
              </a:rPr>
              <a:t>Солодовник Валентин Николаевич</a:t>
            </a:r>
          </a:p>
        </p:txBody>
      </p: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C24DED97-EA33-49F5-2EF3-A5C8711C2779}"/>
              </a:ext>
            </a:extLst>
          </p:cNvPr>
          <p:cNvSpPr txBox="1">
            <a:spLocks/>
          </p:cNvSpPr>
          <p:nvPr/>
        </p:nvSpPr>
        <p:spPr>
          <a:xfrm>
            <a:off x="1386348" y="2695184"/>
            <a:ext cx="9709907" cy="589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</a:rPr>
              <a:t>Проректор по воспитательной работе и молодежной политике</a:t>
            </a:r>
            <a:endParaRPr lang="ru-RU" sz="2000" dirty="0">
              <a:solidFill>
                <a:srgbClr val="000000"/>
              </a:solidFill>
              <a:latin typeface="+mj-lt"/>
              <a:ea typeface="Golos Text" panose="020B0503020202020204" pitchFamily="34" charset="0"/>
            </a:endParaRP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1B23689B-6398-09F7-3790-C80C39F0F3E9}"/>
              </a:ext>
            </a:extLst>
          </p:cNvPr>
          <p:cNvSpPr txBox="1">
            <a:spLocks/>
          </p:cNvSpPr>
          <p:nvPr/>
        </p:nvSpPr>
        <p:spPr>
          <a:xfrm>
            <a:off x="431620" y="3771132"/>
            <a:ext cx="5664380" cy="17273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8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37A1A71-4138-0DC6-AFAE-6CD059AAEBE6}"/>
              </a:ext>
            </a:extLst>
          </p:cNvPr>
          <p:cNvSpPr txBox="1">
            <a:spLocks/>
          </p:cNvSpPr>
          <p:nvPr/>
        </p:nvSpPr>
        <p:spPr>
          <a:xfrm>
            <a:off x="10764611" y="6198688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8B0412A-44AD-A798-5791-0F4F9333402F}"/>
              </a:ext>
            </a:extLst>
          </p:cNvPr>
          <p:cNvCxnSpPr/>
          <p:nvPr/>
        </p:nvCxnSpPr>
        <p:spPr>
          <a:xfrm flipH="1">
            <a:off x="10764611" y="6580776"/>
            <a:ext cx="14273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4F7DF04-8AD9-35A3-C143-2D5DDA2F757A}"/>
              </a:ext>
            </a:extLst>
          </p:cNvPr>
          <p:cNvSpPr txBox="1">
            <a:spLocks/>
          </p:cNvSpPr>
          <p:nvPr/>
        </p:nvSpPr>
        <p:spPr>
          <a:xfrm>
            <a:off x="431620" y="6242216"/>
            <a:ext cx="3738211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</a:rPr>
              <a:t>изобретая лучшее будущее!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8861" y="4253908"/>
            <a:ext cx="7011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Контакты: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+7 (347) 229-96-62</a:t>
            </a:r>
          </a:p>
          <a:p>
            <a:pPr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Email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solodovnik.vn@ugatu.su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Адрес: 450076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г. Уфа, ул.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Карла Маркса д.12, корпус № 1,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225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259BBA-0152-7A20-1EFF-95DE28021822}"/>
              </a:ext>
            </a:extLst>
          </p:cNvPr>
          <p:cNvSpPr txBox="1"/>
          <p:nvPr/>
        </p:nvSpPr>
        <p:spPr>
          <a:xfrm>
            <a:off x="708034" y="0"/>
            <a:ext cx="965211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Компенсация части расходов по найму жилого помещения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5002" y="1908297"/>
            <a:ext cx="7919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48276"/>
            <a:ext cx="12146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Право на компенсацию имеют обучающиеся очной формы обучения (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бакалавриат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 и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специалитет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) и являющиеся гражданами Российской Федерации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074" y="1979273"/>
            <a:ext cx="11604540" cy="374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Требования: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Студент, а также родители студента не имеют жилых помещений на праве собственности или социального найма на территории городского округа город Уфа и Уфимского района РБ;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Студент имеет постоянную регистрацию по месту жительства за пределами городского округа города Уфы и Уфимского района Республики Башкортостан;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Студент проживает в городе Уфе в жилом помещении на основании заключенного договора аренды или найма жилого помещения, не являющемся студенческим общежитием Университета, являющемся собственностью третьих лиц.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089" y="4519748"/>
            <a:ext cx="2837069" cy="28287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74" y="5752417"/>
            <a:ext cx="1304657" cy="987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02" y="5485890"/>
            <a:ext cx="1503818" cy="1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204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259BBA-0152-7A20-1EFF-95DE28021822}"/>
              </a:ext>
            </a:extLst>
          </p:cNvPr>
          <p:cNvSpPr txBox="1"/>
          <p:nvPr/>
        </p:nvSpPr>
        <p:spPr>
          <a:xfrm>
            <a:off x="708034" y="0"/>
            <a:ext cx="965211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Компенсация части расходов по найму жилого помещения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5002" y="1908297"/>
            <a:ext cx="7919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5002" y="1144423"/>
            <a:ext cx="11006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Право на компенсацию имеют обучающиеся очной формы обучения (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бакалавриат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 и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специалитет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) и являющиеся гражданами Российской Федерации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382" y="1854206"/>
            <a:ext cx="116522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Необходимые документы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Заявление установленного образца;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Копия паспорта (оригинал показать при подаче документов);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Копия договора аренды жилого помещения (подлинник показать при подаче);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Заверенную копию документа, подтверждающего право собственности на арендуемое жилое помещения;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Согласи на обработку персональных данных от арендодателя жилого помещения;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Согласие законного представителя на обработку персональных данных (в случае, если договор заключен от его имени);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Платежные документы подтверждающие оплату за расчетный месяц.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128" y="4304131"/>
            <a:ext cx="2819486" cy="28281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94" y="5356883"/>
            <a:ext cx="1322947" cy="987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10" y="5596047"/>
            <a:ext cx="1304657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7700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259BBA-0152-7A20-1EFF-95DE28021822}"/>
              </a:ext>
            </a:extLst>
          </p:cNvPr>
          <p:cNvSpPr txBox="1"/>
          <p:nvPr/>
        </p:nvSpPr>
        <p:spPr>
          <a:xfrm>
            <a:off x="708034" y="0"/>
            <a:ext cx="965211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Компенсация части расходов по найму жилого помещения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5002" y="1908297"/>
            <a:ext cx="7919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5002" y="1144423"/>
            <a:ext cx="11006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Право на компенсацию имеют обучающиеся очной формы обучения (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бакалавриат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 и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специалитет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/>
                <a:sym typeface="Calibri"/>
              </a:rPr>
              <a:t>) и являющиеся гражданами Российской Федерации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382" y="1854206"/>
            <a:ext cx="1165223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Комплект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документов для предоставления компенсации,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должен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быть представлен в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Управление по социальной работы не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позднее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10 числа месяца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следующего за расчетным и не позднее 60 дней с даты заключения договора аренды или найма жилого помещения.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основании представленных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документов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комиссия выносит решение о предоставлении компенсации либо об отказе в таком предоставлении. </a:t>
            </a:r>
          </a:p>
          <a:p>
            <a:pPr marL="0" marR="0" lvl="0" indent="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Выплата компенсации производится Университетом по указанным в заявлении банковским реквизитам, в течение 30 календарных дней со дня подачи заявления о предоставлении компенсации.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859" y="4510625"/>
            <a:ext cx="1996497" cy="1497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160" y="5396472"/>
            <a:ext cx="1322947" cy="999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98" y="4298089"/>
            <a:ext cx="2438528" cy="2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509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89732" y="80211"/>
            <a:ext cx="66196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a-RU" sz="3600" b="1" i="0" u="none" strike="noStrike" kern="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Контактная информация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80" y="741956"/>
            <a:ext cx="3517697" cy="2664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517" y="1757266"/>
            <a:ext cx="3653883" cy="27198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72" y="3986093"/>
            <a:ext cx="3517697" cy="26641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226" y="3474560"/>
            <a:ext cx="3578775" cy="25570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0265" y="5079380"/>
            <a:ext cx="1530229" cy="15302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8781" y="5010866"/>
            <a:ext cx="1767993" cy="176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3691" y="649706"/>
            <a:ext cx="6421371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НАЧАЛЬНИК УПРАВЛЕНИЯ ПО СОЦИАЛЬНОЙ РАБОТЕ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Галимова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Ирина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Масгутовна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Контакты: ул. Карла Маркса д. 12, корпус 1, кабинет 237, 239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 Телефоны: +7 908 350 49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09,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+7 917 740 63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84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hlinkClick r:id="rId9"/>
              </a:rPr>
              <a:t>Сайт: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hlinkClick r:id="rId9"/>
              </a:rPr>
              <a:t>УУНиТ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hlinkClick r:id="rId9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hlinkClick r:id="rId9"/>
              </a:rPr>
              <a:t>| УСР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hlinkClick r:id="rId9"/>
              </a:rPr>
              <a:t>uust.ru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hlinkClick r:id="rId9"/>
              </a:rPr>
              <a:t>)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НАЧАЛЬНИК ПРАВОВОЙ РАБОТЫ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</a:rPr>
              <a:t>Асянов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</a:rPr>
              <a:t>Азат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</a:rPr>
              <a:t>Ринатович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Контакты: ул. Карла Маркса д. 12, корпус 1, кабинет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439.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Телефоны: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+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</a:rPr>
              <a:t>79083502156,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+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</a:rPr>
              <a:t>79083504897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ДИРЕКТОР ЦЕНТРА КАРЬЕРЫ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</a:rPr>
              <a:t>Хусаинов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</a:rPr>
              <a:t>Айбулат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</a:rPr>
              <a:t>Спартакович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Контакты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: ул. Карла Маркса д. 12, корпус 1, кабинет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321. Телефоны: +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1413"/>
                </a:solidFill>
                <a:effectLst/>
                <a:uLnTx/>
                <a:uFillTx/>
                <a:latin typeface="Calibri"/>
                <a:cs typeface="Calibri"/>
              </a:rPr>
              <a:t>79083504935, +79083504939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01413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74348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0DD3E1-BE8C-F733-4F18-BC02BBB2BEDB}"/>
              </a:ext>
            </a:extLst>
          </p:cNvPr>
          <p:cNvSpPr txBox="1"/>
          <p:nvPr/>
        </p:nvSpPr>
        <p:spPr>
          <a:xfrm>
            <a:off x="2866663" y="925974"/>
            <a:ext cx="645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FFFF"/>
                </a:solidFill>
                <a:effectLst/>
                <a:latin typeface="+mj-lt"/>
              </a:rPr>
              <a:t>Спасибо за внимание! </a:t>
            </a:r>
            <a:endParaRPr lang="ru-RU" sz="4400" dirty="0">
              <a:effectLst/>
              <a:latin typeface="+mj-lt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4BAB6C7-F63D-2BB7-8FAD-184022E36015}"/>
              </a:ext>
            </a:extLst>
          </p:cNvPr>
          <p:cNvGrpSpPr/>
          <p:nvPr/>
        </p:nvGrpSpPr>
        <p:grpSpPr>
          <a:xfrm>
            <a:off x="496650" y="2376764"/>
            <a:ext cx="1296189" cy="1699936"/>
            <a:chOff x="496650" y="2376764"/>
            <a:chExt cx="1296189" cy="169993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3600B4B-FFB3-25E2-6EEA-78DAD6C66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95" y="2781300"/>
              <a:ext cx="1282700" cy="1295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4AD6CA-98A6-586A-8ABF-85B7F5DA06AD}"/>
                </a:ext>
              </a:extLst>
            </p:cNvPr>
            <p:cNvSpPr txBox="1"/>
            <p:nvPr/>
          </p:nvSpPr>
          <p:spPr>
            <a:xfrm>
              <a:off x="496650" y="2376764"/>
              <a:ext cx="1296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dirty="0">
                  <a:solidFill>
                    <a:srgbClr val="FFFFFF"/>
                  </a:solidFill>
                  <a:effectLst/>
                  <a:latin typeface="Arial,Bold"/>
                </a:rPr>
                <a:t>ВКонтакте</a:t>
              </a:r>
              <a:endParaRPr lang="ru-RU" dirty="0">
                <a:effectLst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6C5A383-17F7-E70F-F1A9-4E4C440D1907}"/>
              </a:ext>
            </a:extLst>
          </p:cNvPr>
          <p:cNvGrpSpPr/>
          <p:nvPr/>
        </p:nvGrpSpPr>
        <p:grpSpPr>
          <a:xfrm>
            <a:off x="2311233" y="2376764"/>
            <a:ext cx="1295400" cy="1699936"/>
            <a:chOff x="2489398" y="2376764"/>
            <a:chExt cx="1295400" cy="169993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C0DABFF-4391-F44B-6609-55BE77082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398" y="2781300"/>
              <a:ext cx="1295400" cy="1295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42FCF9-6225-FC96-C0AC-FC3C7D3F8F7B}"/>
                </a:ext>
              </a:extLst>
            </p:cNvPr>
            <p:cNvSpPr txBox="1"/>
            <p:nvPr/>
          </p:nvSpPr>
          <p:spPr>
            <a:xfrm>
              <a:off x="2506862" y="2376764"/>
              <a:ext cx="1260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dirty="0" err="1">
                  <a:solidFill>
                    <a:srgbClr val="FFFFFF"/>
                  </a:solidFill>
                  <a:effectLst/>
                  <a:latin typeface="Arial,Bold"/>
                </a:rPr>
                <a:t>Телеграм</a:t>
              </a:r>
              <a:r>
                <a:rPr lang="ru-RU" sz="1800" dirty="0">
                  <a:solidFill>
                    <a:srgbClr val="FFFFFF"/>
                  </a:solidFill>
                  <a:effectLst/>
                  <a:latin typeface="Arial,Bold"/>
                </a:rPr>
                <a:t> </a:t>
              </a:r>
              <a:endParaRPr lang="ru-RU" dirty="0">
                <a:effectLst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F7F0917-7A6F-7EF7-6C14-BBC296EA4FB6}"/>
              </a:ext>
            </a:extLst>
          </p:cNvPr>
          <p:cNvGrpSpPr/>
          <p:nvPr/>
        </p:nvGrpSpPr>
        <p:grpSpPr>
          <a:xfrm>
            <a:off x="4125027" y="2376764"/>
            <a:ext cx="1295400" cy="1699936"/>
            <a:chOff x="4262954" y="2376764"/>
            <a:chExt cx="1295400" cy="16999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2F4171-7F4A-136E-2F9F-0182DA21B9C9}"/>
                </a:ext>
              </a:extLst>
            </p:cNvPr>
            <p:cNvSpPr txBox="1"/>
            <p:nvPr/>
          </p:nvSpPr>
          <p:spPr>
            <a:xfrm>
              <a:off x="4516642" y="2376764"/>
              <a:ext cx="788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err="1">
                  <a:solidFill>
                    <a:srgbClr val="FFFFFF"/>
                  </a:solidFill>
                  <a:effectLst/>
                  <a:latin typeface="Arial,Bold"/>
                </a:rPr>
                <a:t>Сайт</a:t>
              </a:r>
              <a:r>
                <a:rPr lang="ru-RU" sz="1800" dirty="0">
                  <a:solidFill>
                    <a:srgbClr val="FFFFFF"/>
                  </a:solidFill>
                  <a:effectLst/>
                  <a:latin typeface="Arial,Bold"/>
                </a:rPr>
                <a:t>  </a:t>
              </a:r>
              <a:endParaRPr lang="ru-RU" dirty="0">
                <a:effectLst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743CD8C-8043-0D75-8BCF-1067CAD2F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954" y="2781300"/>
              <a:ext cx="1295400" cy="129540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DFFAD3F-AFD8-E80F-16A3-75F65B86B35E}"/>
              </a:ext>
            </a:extLst>
          </p:cNvPr>
          <p:cNvGrpSpPr/>
          <p:nvPr/>
        </p:nvGrpSpPr>
        <p:grpSpPr>
          <a:xfrm>
            <a:off x="5938821" y="2376764"/>
            <a:ext cx="1282700" cy="1692031"/>
            <a:chOff x="5992298" y="2376764"/>
            <a:chExt cx="1282700" cy="16920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F27C48-6208-E15A-2667-722529DCD37C}"/>
                </a:ext>
              </a:extLst>
            </p:cNvPr>
            <p:cNvSpPr txBox="1"/>
            <p:nvPr/>
          </p:nvSpPr>
          <p:spPr>
            <a:xfrm>
              <a:off x="6195067" y="237676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dirty="0" err="1">
                  <a:solidFill>
                    <a:srgbClr val="FFFFFF"/>
                  </a:solidFill>
                  <a:effectLst/>
                  <a:latin typeface="Arial,Bold"/>
                </a:rPr>
                <a:t>Рутуб</a:t>
              </a:r>
              <a:r>
                <a:rPr lang="ru-RU" sz="1800" dirty="0">
                  <a:solidFill>
                    <a:srgbClr val="FFFFFF"/>
                  </a:solidFill>
                  <a:effectLst/>
                  <a:latin typeface="Arial,Bold"/>
                </a:rPr>
                <a:t> </a:t>
              </a:r>
              <a:endParaRPr lang="ru-RU" dirty="0">
                <a:effectLst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68DDA9E-B463-C723-1211-C7ED4CDC1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298" y="2786095"/>
              <a:ext cx="1282700" cy="12827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7DAEDBB-5811-E750-ACC8-87F33D388F10}"/>
              </a:ext>
            </a:extLst>
          </p:cNvPr>
          <p:cNvGrpSpPr/>
          <p:nvPr/>
        </p:nvGrpSpPr>
        <p:grpSpPr>
          <a:xfrm>
            <a:off x="7739915" y="2376764"/>
            <a:ext cx="1536998" cy="1699936"/>
            <a:chOff x="7841832" y="2376764"/>
            <a:chExt cx="1536998" cy="16999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D753A9-8219-13D7-81B0-4340A8BF8F7D}"/>
                </a:ext>
              </a:extLst>
            </p:cNvPr>
            <p:cNvSpPr txBox="1"/>
            <p:nvPr/>
          </p:nvSpPr>
          <p:spPr>
            <a:xfrm>
              <a:off x="7841832" y="2376764"/>
              <a:ext cx="1536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rgbClr val="FFFFFF"/>
                  </a:solidFill>
                  <a:effectLst/>
                  <a:latin typeface="Arial,Bold"/>
                </a:rPr>
                <a:t>Яндекс Дзен</a:t>
              </a:r>
              <a:endParaRPr lang="ru-RU" dirty="0">
                <a:effectLst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2740C9D-AA63-75CE-CA49-DAC88F73B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1" y="2781300"/>
              <a:ext cx="1295400" cy="129540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A37067E-25FC-8A29-AD44-6DD2A63C20C6}"/>
              </a:ext>
            </a:extLst>
          </p:cNvPr>
          <p:cNvGrpSpPr/>
          <p:nvPr/>
        </p:nvGrpSpPr>
        <p:grpSpPr>
          <a:xfrm>
            <a:off x="9795306" y="2376764"/>
            <a:ext cx="1900044" cy="1687236"/>
            <a:chOff x="9795306" y="2376764"/>
            <a:chExt cx="1900044" cy="16872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35240E-9577-E8DD-5786-91B6F812FFEB}"/>
                </a:ext>
              </a:extLst>
            </p:cNvPr>
            <p:cNvSpPr txBox="1"/>
            <p:nvPr/>
          </p:nvSpPr>
          <p:spPr>
            <a:xfrm>
              <a:off x="9795306" y="2376764"/>
              <a:ext cx="1900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rgbClr val="FFFFFF"/>
                  </a:solidFill>
                  <a:effectLst/>
                  <a:latin typeface="Arial,Bold"/>
                </a:rPr>
                <a:t>Одноклассники</a:t>
              </a:r>
              <a:endParaRPr lang="ru-RU" dirty="0">
                <a:effectLst/>
              </a:endParaRP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0C4E627-9FE5-98A6-C2AE-5A72E8B35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978" y="2781300"/>
              <a:ext cx="1282700" cy="1282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4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2341" y="1687483"/>
            <a:ext cx="9551323" cy="4183928"/>
          </a:xfrm>
        </p:spPr>
        <p:txBody>
          <a:bodyPr>
            <a:no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материальной поддержки обучающимся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обучающихся, с инвалидностью и ОВЗ, обучающихся из числа детей-сирот и детей, оставшихся без попечения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государственной социальной стипендии и повышенной государственной социальной стипендии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оздоровления и отдыха студентов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обучающихся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обеспечении нуждающихся иногородних обучающихся местами в общежитии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семейных студентов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обучающихся и их семей, чьи близкие (первая линия родства) находятся на СВО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89988" y="1144857"/>
            <a:ext cx="11106432" cy="4678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Управления по социальной работе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075" y="1687483"/>
            <a:ext cx="8825136" cy="4183928"/>
          </a:xfrm>
        </p:spPr>
        <p:txBody>
          <a:bodyPr>
            <a:no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академическая стипендия (ГАС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социальная стипендия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(ГСС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стипендия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повышенном размере (ПГСС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поддержка (МП)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 стипендия в повышенном размере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ПГАС)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89988" y="1144857"/>
            <a:ext cx="11106432" cy="4678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выплатах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t="6575" r="24478"/>
          <a:stretch/>
        </p:blipFill>
        <p:spPr>
          <a:xfrm>
            <a:off x="9358988" y="1687483"/>
            <a:ext cx="2337432" cy="2935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53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268" y="1729103"/>
            <a:ext cx="9059423" cy="4328797"/>
          </a:xfrm>
        </p:spPr>
        <p:txBody>
          <a:bodyPr>
            <a:noAutofit/>
          </a:bodyPr>
          <a:lstStyle/>
          <a:p>
            <a:pPr indent="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</a:t>
            </a:r>
          </a:p>
          <a:p>
            <a:pPr indent="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форма обучения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 итогам промежуточной аттестации оценки "удовлетворительно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академической задолженности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1-ом семестре ГАС выплачивается всем студентам первого курса, обучающимся по очной форме обучения за счет бюджетных ассигнований федерального бюджета.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90268" y="1269546"/>
            <a:ext cx="6650117" cy="58655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академическая стипендия (ГАС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91" y="1442036"/>
            <a:ext cx="2343561" cy="22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 стипендия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повышенном размере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ПГАС)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26" y="2161309"/>
            <a:ext cx="2788032" cy="1970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90268" y="1856102"/>
            <a:ext cx="7740932" cy="3922397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 какой-либо одной или нескольких областях:</a:t>
            </a:r>
          </a:p>
          <a:p>
            <a:pPr marL="342900" indent="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</a:t>
            </a:r>
          </a:p>
          <a:p>
            <a:pPr marL="342900" indent="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</a:t>
            </a:r>
          </a:p>
          <a:p>
            <a:pPr marL="342900" indent="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</a:t>
            </a:r>
          </a:p>
          <a:p>
            <a:pPr marL="342900" indent="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Культурно-творческой</a:t>
            </a:r>
          </a:p>
          <a:p>
            <a:pPr marL="342900" indent="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получателей ПГАС ограничено квотой.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происходит на конкурсной основе.</a:t>
            </a:r>
          </a:p>
          <a:p>
            <a:pPr algn="just"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3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98333" y="1794067"/>
            <a:ext cx="8209536" cy="2381978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</a:t>
            </a:r>
          </a:p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Ребенок-инвалид, инвалид I, инвалид 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</a:t>
            </a:r>
          </a:p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военной травмы или заболевания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98333" y="1207510"/>
            <a:ext cx="11106432" cy="586557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социальная стипендия (ГСС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11999" r="11374" b="13576"/>
          <a:stretch/>
        </p:blipFill>
        <p:spPr>
          <a:xfrm>
            <a:off x="9318568" y="1562825"/>
            <a:ext cx="1853070" cy="1820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255888" y="4031874"/>
            <a:ext cx="1978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/>
              <a:t>Документы: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Заявление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Справка МСЭ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8333" y="4285265"/>
            <a:ext cx="8387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назначения: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документов,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месяц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срока инвалидности.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«бессрочно» до выпуска (отчисления).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333" y="5539131"/>
            <a:ext cx="8746690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документов: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МФСО / На факультет / Карла Маркса 12к1 кабинет 237 </a:t>
            </a:r>
          </a:p>
        </p:txBody>
      </p:sp>
    </p:spTree>
    <p:extLst>
      <p:ext uri="{BB962C8B-B14F-4D97-AF65-F5344CB8AC3E}">
        <p14:creationId xmlns:p14="http://schemas.microsoft.com/office/powerpoint/2010/main" val="22604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90548" y="2119745"/>
            <a:ext cx="8187692" cy="3857756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Бакалавриат/специалитет 1 или 2 курс</a:t>
            </a:r>
          </a:p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</a:t>
            </a:r>
          </a:p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ГСС / в возрасте 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лет, имеющими только одного родителя - инвалида I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назначения: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месяц окончания очередной промежуточной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/ до отчисления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ru-RU" dirty="0"/>
          </a:p>
          <a:p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социальная стипендия в повышенном размере (ПГСС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67" y="1856103"/>
            <a:ext cx="2326179" cy="2326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84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9075" y="1489251"/>
            <a:ext cx="10922860" cy="249852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3 Приказа № 1671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мая 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«Об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материальной поддержке нуждающихся обучающихся Уфимского университета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2 «Обучающиеся, признанные в установленном порядке инвалидами» - заявление, копия свидетельства о рождении,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справки МСЭ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раз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при наличии денежных средств по решению стипендиальной комиссии)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4 «Обучающиеся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лиц, являющихся инвалидами вследствие военной травмы или заболевания, полученных в период прохождения военной службы, и ветеранами боевых действий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заявление, копия свидетельства о рождении, копия справки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обучающийся инвалид вследствие военной травмы (1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в семестр, при наличии денежных средств по решению стипендиальной комиссии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71564" y="1038715"/>
            <a:ext cx="11106432" cy="58655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поддержка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2445" r="10605" b="59016"/>
          <a:stretch/>
        </p:blipFill>
        <p:spPr>
          <a:xfrm>
            <a:off x="3886582" y="4641754"/>
            <a:ext cx="4393818" cy="15434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551" y="3986470"/>
            <a:ext cx="11628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документов: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МФСО /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Профком студентов и аспирантов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Карла Маркса д.12 корп.1 кабинет </a:t>
            </a:r>
            <a:r>
              <a:rPr lang="ru-RU" dirty="0" smtClean="0"/>
              <a:t>127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социальной работе Карла Маркса д. 12 корп.1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237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УНиТ 1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Golos">
      <a:majorFont>
        <a:latin typeface="Golos Text DemiBold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615A339-C75B-4587-A9E8-DA5BDFE9C088}" vid="{B02C648B-A09B-4000-B327-CE6C0337626D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Golos">
      <a:majorFont>
        <a:latin typeface="Golos Text DemiBold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615A339-C75B-4587-A9E8-DA5BDFE9C088}" vid="{C5A3C8AA-1B50-4C59-8F53-1CAB7FD3619B}"/>
    </a:ext>
  </a:extLst>
</a:theme>
</file>

<file path=ppt/theme/theme3.xml><?xml version="1.0" encoding="utf-8"?>
<a:theme xmlns:a="http://schemas.openxmlformats.org/drawingml/2006/main" name="1_УУНиТ 1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Golos">
      <a:majorFont>
        <a:latin typeface="Golos Text DemiBold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615A339-C75B-4587-A9E8-DA5BDFE9C088}" vid="{B02C648B-A09B-4000-B327-CE6C0337626D}"/>
    </a:ext>
  </a:extLst>
</a:theme>
</file>

<file path=ppt/theme/theme4.xml><?xml version="1.0" encoding="utf-8"?>
<a:theme xmlns:a="http://schemas.openxmlformats.org/drawingml/2006/main" name="3_УУНиТ 1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Golos">
      <a:majorFont>
        <a:latin typeface="Golos Text DemiBold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615A339-C75B-4587-A9E8-DA5BDFE9C088}" vid="{B02C648B-A09B-4000-B327-CE6C0337626D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rgbClr val="101413"/>
      </a:dk1>
      <a:lt1>
        <a:srgbClr val="FFFFFF"/>
      </a:lt1>
      <a:dk2>
        <a:srgbClr val="A7A7A7"/>
      </a:dk2>
      <a:lt2>
        <a:srgbClr val="535353"/>
      </a:lt2>
      <a:accent1>
        <a:srgbClr val="B1F300"/>
      </a:accent1>
      <a:accent2>
        <a:srgbClr val="232335"/>
      </a:accent2>
      <a:accent3>
        <a:srgbClr val="E02222"/>
      </a:accent3>
      <a:accent4>
        <a:srgbClr val="1DC0DB"/>
      </a:accent4>
      <a:accent5>
        <a:srgbClr val="5C57EF"/>
      </a:accent5>
      <a:accent6>
        <a:srgbClr val="FF7900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01413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01413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2797</TotalTime>
  <Words>1761</Words>
  <Application>Microsoft Office PowerPoint</Application>
  <PresentationFormat>Широкоэкранный</PresentationFormat>
  <Paragraphs>181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Arial</vt:lpstr>
      <vt:lpstr>Arial,Bold</vt:lpstr>
      <vt:lpstr>Calibri</vt:lpstr>
      <vt:lpstr>Calibri Light</vt:lpstr>
      <vt:lpstr>Courier New</vt:lpstr>
      <vt:lpstr>Golos Text</vt:lpstr>
      <vt:lpstr>Golos Text DemiBold</vt:lpstr>
      <vt:lpstr>Times New Roman</vt:lpstr>
      <vt:lpstr>Wingdings</vt:lpstr>
      <vt:lpstr>УУНиТ 1</vt:lpstr>
      <vt:lpstr>Специальное оформление</vt:lpstr>
      <vt:lpstr>1_УУНиТ 1</vt:lpstr>
      <vt:lpstr>3_УУНиТ 1</vt:lpstr>
      <vt:lpstr>4_Office Theme</vt:lpstr>
      <vt:lpstr>Управление по социальной работе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</vt:lpstr>
      <vt:lpstr>УКРЕПЛЕНИЕ ЗДОРОВЬЯ ОБУЧАЮЩИХСЯ </vt:lpstr>
      <vt:lpstr>СТОМАТОЛОГИЧЕСКАЯ ПОМОЩЬ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95</cp:revision>
  <dcterms:created xsi:type="dcterms:W3CDTF">2023-01-19T05:23:30Z</dcterms:created>
  <dcterms:modified xsi:type="dcterms:W3CDTF">2024-11-14T09:28:59Z</dcterms:modified>
</cp:coreProperties>
</file>